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758" r:id="rId2"/>
    <p:sldId id="777" r:id="rId3"/>
    <p:sldId id="760" r:id="rId4"/>
    <p:sldId id="743" r:id="rId5"/>
    <p:sldId id="778" r:id="rId6"/>
    <p:sldId id="779" r:id="rId7"/>
    <p:sldId id="780" r:id="rId8"/>
    <p:sldId id="781" r:id="rId9"/>
    <p:sldId id="782" r:id="rId10"/>
    <p:sldId id="796" r:id="rId11"/>
    <p:sldId id="784" r:id="rId12"/>
    <p:sldId id="785" r:id="rId13"/>
    <p:sldId id="802" r:id="rId14"/>
    <p:sldId id="803" r:id="rId15"/>
    <p:sldId id="786" r:id="rId16"/>
    <p:sldId id="787" r:id="rId17"/>
    <p:sldId id="788" r:id="rId18"/>
    <p:sldId id="804" r:id="rId19"/>
    <p:sldId id="755" r:id="rId20"/>
    <p:sldId id="756" r:id="rId21"/>
    <p:sldId id="776" r:id="rId22"/>
    <p:sldId id="830" r:id="rId23"/>
    <p:sldId id="831" r:id="rId24"/>
    <p:sldId id="832" r:id="rId25"/>
    <p:sldId id="833" r:id="rId26"/>
    <p:sldId id="834" r:id="rId27"/>
    <p:sldId id="835" r:id="rId28"/>
    <p:sldId id="849" r:id="rId29"/>
    <p:sldId id="850" r:id="rId30"/>
    <p:sldId id="851" r:id="rId31"/>
    <p:sldId id="852" r:id="rId32"/>
    <p:sldId id="855" r:id="rId33"/>
    <p:sldId id="856" r:id="rId34"/>
    <p:sldId id="886" r:id="rId35"/>
    <p:sldId id="857" r:id="rId36"/>
    <p:sldId id="858" r:id="rId37"/>
    <p:sldId id="859" r:id="rId38"/>
    <p:sldId id="860" r:id="rId39"/>
    <p:sldId id="861" r:id="rId40"/>
    <p:sldId id="862" r:id="rId41"/>
    <p:sldId id="863" r:id="rId42"/>
    <p:sldId id="864" r:id="rId43"/>
    <p:sldId id="865" r:id="rId44"/>
    <p:sldId id="866" r:id="rId45"/>
    <p:sldId id="867" r:id="rId46"/>
    <p:sldId id="868" r:id="rId47"/>
    <p:sldId id="869" r:id="rId48"/>
    <p:sldId id="870" r:id="rId49"/>
    <p:sldId id="871" r:id="rId50"/>
    <p:sldId id="872" r:id="rId51"/>
    <p:sldId id="873" r:id="rId52"/>
    <p:sldId id="874" r:id="rId53"/>
    <p:sldId id="875" r:id="rId54"/>
    <p:sldId id="876" r:id="rId55"/>
    <p:sldId id="877" r:id="rId56"/>
    <p:sldId id="878" r:id="rId57"/>
    <p:sldId id="879" r:id="rId58"/>
    <p:sldId id="880" r:id="rId59"/>
    <p:sldId id="881" r:id="rId60"/>
    <p:sldId id="882" r:id="rId61"/>
    <p:sldId id="883" r:id="rId62"/>
    <p:sldId id="884" r:id="rId63"/>
    <p:sldId id="885"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00"/>
    <a:srgbClr val="003399"/>
    <a:srgbClr val="000099"/>
    <a:srgbClr val="FFCCFF"/>
    <a:srgbClr val="99FF66"/>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94711" autoAdjust="0"/>
  </p:normalViewPr>
  <p:slideViewPr>
    <p:cSldViewPr snapToGrid="0">
      <p:cViewPr varScale="1">
        <p:scale>
          <a:sx n="65" d="100"/>
          <a:sy n="65" d="100"/>
        </p:scale>
        <p:origin x="1570" y="58"/>
      </p:cViewPr>
      <p:guideLst>
        <p:guide orient="horz" pos="2160"/>
        <p:guide pos="2880"/>
      </p:guideLst>
    </p:cSldViewPr>
  </p:slideViewPr>
  <p:outlineViewPr>
    <p:cViewPr>
      <p:scale>
        <a:sx n="35" d="100"/>
        <a:sy n="35" d="100"/>
      </p:scale>
      <p:origin x="0" y="0"/>
    </p:cViewPr>
    <p:sldLst>
      <p:sld r:id="rId1" collapse="1"/>
    </p:sldLst>
  </p:outlineViewPr>
  <p:notesTextViewPr>
    <p:cViewPr>
      <p:scale>
        <a:sx n="100" d="100"/>
        <a:sy n="100" d="100"/>
      </p:scale>
      <p:origin x="0" y="0"/>
    </p:cViewPr>
  </p:notesTextViewPr>
  <p:sorterViewPr>
    <p:cViewPr varScale="1">
      <p:scale>
        <a:sx n="1" d="1"/>
        <a:sy n="1" d="1"/>
      </p:scale>
      <p:origin x="0" y="-249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1264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11264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1264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C61D8897-3216-462C-B2DF-893D54B5ECCF}" type="slidenum">
              <a:rPr lang="en-US"/>
              <a:pPr/>
              <a:t>‹#›</a:t>
            </a:fld>
            <a:endParaRPr lang="en-US"/>
          </a:p>
        </p:txBody>
      </p:sp>
    </p:spTree>
    <p:extLst>
      <p:ext uri="{BB962C8B-B14F-4D97-AF65-F5344CB8AC3E}">
        <p14:creationId xmlns:p14="http://schemas.microsoft.com/office/powerpoint/2010/main" val="11910552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1673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542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1674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BC38C175-541A-45AF-B39E-20471C2B3EB2}" type="slidenum">
              <a:rPr lang="en-US"/>
              <a:pPr/>
              <a:t>‹#›</a:t>
            </a:fld>
            <a:endParaRPr lang="en-US"/>
          </a:p>
        </p:txBody>
      </p:sp>
    </p:spTree>
    <p:extLst>
      <p:ext uri="{BB962C8B-B14F-4D97-AF65-F5344CB8AC3E}">
        <p14:creationId xmlns:p14="http://schemas.microsoft.com/office/powerpoint/2010/main" val="5077554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FBD2FBF5-1301-45D3-8544-C77156331415}" type="slidenum">
              <a:rPr lang="en-US" sz="1300"/>
              <a:pPr eaLnBrk="1" hangingPunct="1"/>
              <a:t>1</a:t>
            </a:fld>
            <a:endParaRPr 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Draft for the question 1. </a:t>
            </a:r>
          </a:p>
          <a:p>
            <a:pPr eaLnBrk="1" hangingPunct="1"/>
            <a:r>
              <a:rPr lang="en-US" smtClean="0"/>
              <a:t>Responded by: Boback</a:t>
            </a:r>
          </a:p>
          <a:p>
            <a:pPr eaLnBrk="1" hangingPunct="1"/>
            <a:r>
              <a:rPr lang="en-US" smtClean="0"/>
              <a:t>Submitted to: Prof. Pinelli</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4536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9BB4ED13-AFC7-4FE1-ACEA-09F1A8313F6E}" type="slidenum">
              <a:rPr lang="en-US" sz="1300"/>
              <a:pPr eaLnBrk="1" hangingPunct="1"/>
              <a:t>13</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Nick – this slide is best viewed in the slide show mode, so you can see the progression.</a:t>
            </a:r>
          </a:p>
          <a:p>
            <a:pPr eaLnBrk="1" hangingPunct="1"/>
            <a:endParaRPr lang="en-US" smtClean="0"/>
          </a:p>
          <a:p>
            <a:pPr eaLnBrk="1" hangingPunct="1"/>
            <a:r>
              <a:rPr lang="en-US" smtClean="0"/>
              <a:t>First explain that we multiply each damage prediction matrix value by the % cost damage associated with that state of damage.  The cost is expressed as the ratio between repair cost and total replacement cost.</a:t>
            </a:r>
          </a:p>
          <a:p>
            <a:pPr eaLnBrk="1" hangingPunct="1"/>
            <a:endParaRPr lang="en-US" smtClean="0"/>
          </a:p>
          <a:p>
            <a:pPr eaLnBrk="1" hangingPunct="1"/>
            <a:r>
              <a:rPr lang="en-US" smtClean="0"/>
              <a:t>Next – sum over all the possible damage states for that bldg type at a given wind speed. Now we have used the information from all of the cells in one damage prediction matrix.</a:t>
            </a:r>
          </a:p>
          <a:p>
            <a:pPr eaLnBrk="1" hangingPunct="1"/>
            <a:endParaRPr lang="en-US" smtClean="0"/>
          </a:p>
          <a:p>
            <a:pPr eaLnBrk="1" hangingPunct="1"/>
            <a:r>
              <a:rPr lang="en-US" smtClean="0"/>
              <a:t>Meteorology team provides input on the likelihood of maximum 3 second gust wind speed occurrence. Use this information to sum over all relevant wind speeds for the bldg type</a:t>
            </a:r>
          </a:p>
          <a:p>
            <a:pPr eaLnBrk="1" hangingPunct="1"/>
            <a:endParaRPr 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579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1B696E5B-1652-4E16-9C36-F84BCF1E63F2}" type="slidenum">
              <a:rPr lang="en-US" sz="1300"/>
              <a:pPr eaLnBrk="1" hangingPunct="1"/>
              <a:t>15</a:t>
            </a:fld>
            <a:endParaRPr 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714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D7977A0-77C2-454F-ABA5-7E204AA6A432}" type="slidenum">
              <a:rPr lang="en-US" sz="1300">
                <a:solidFill>
                  <a:prstClr val="black"/>
                </a:solidFill>
              </a:rPr>
              <a:pPr eaLnBrk="1" hangingPunct="1"/>
              <a:t>22</a:t>
            </a:fld>
            <a:endParaRPr lang="en-US" sz="130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Draft for the question 1. </a:t>
            </a:r>
          </a:p>
          <a:p>
            <a:pPr eaLnBrk="1" hangingPunct="1"/>
            <a:r>
              <a:rPr lang="en-US" smtClean="0"/>
              <a:t>Responded by: Boback</a:t>
            </a:r>
          </a:p>
          <a:p>
            <a:pPr eaLnBrk="1" hangingPunct="1"/>
            <a:r>
              <a:rPr lang="en-US" smtClean="0"/>
              <a:t>Submitted to: Prof. Pinelli</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3416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8F1B5AA-5F85-4577-A52E-38983ABDBB0F}" type="slidenum">
              <a:rPr lang="en-US" sz="1300">
                <a:solidFill>
                  <a:prstClr val="black"/>
                </a:solidFill>
              </a:rPr>
              <a:pPr algn="r" eaLnBrk="1" hangingPunct="1"/>
              <a:t>25</a:t>
            </a:fld>
            <a:endParaRPr lang="en-US" sz="13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typical residential house is modeled as shown.  It has five possible damage mode:</a:t>
            </a:r>
          </a:p>
          <a:p>
            <a:pPr eaLnBrk="1" hangingPunct="1"/>
            <a:r>
              <a:rPr lang="en-US" smtClean="0"/>
              <a:t>Roof cover failure</a:t>
            </a:r>
          </a:p>
          <a:p>
            <a:pPr eaLnBrk="1" hangingPunct="1"/>
            <a:r>
              <a:rPr lang="en-US" smtClean="0"/>
              <a:t>Sheathing failure</a:t>
            </a:r>
          </a:p>
          <a:p>
            <a:pPr eaLnBrk="1" hangingPunct="1"/>
            <a:r>
              <a:rPr lang="en-US" smtClean="0"/>
              <a:t>Opening failure</a:t>
            </a:r>
          </a:p>
          <a:p>
            <a:pPr eaLnBrk="1" hangingPunct="1"/>
            <a:r>
              <a:rPr lang="en-US" smtClean="0"/>
              <a:t>Wall failure</a:t>
            </a:r>
          </a:p>
          <a:p>
            <a:pPr eaLnBrk="1" hangingPunct="1"/>
            <a:r>
              <a:rPr lang="en-US" smtClean="0"/>
              <a:t>Wall to roof connection failure</a:t>
            </a:r>
          </a:p>
          <a:p>
            <a:pPr eaLnBrk="1" hangingPunct="1"/>
            <a:endParaRPr 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3386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B0B8DA6-D250-4AAA-BB1B-9204D862CD00}" type="slidenum">
              <a:rPr lang="en-US" sz="1300">
                <a:solidFill>
                  <a:prstClr val="black"/>
                </a:solidFill>
              </a:rPr>
              <a:pPr algn="r" eaLnBrk="1" hangingPunct="1"/>
              <a:t>27</a:t>
            </a:fld>
            <a:endParaRPr lang="en-US" sz="130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7222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D7977A0-77C2-454F-ABA5-7E204AA6A432}" type="slidenum">
              <a:rPr lang="en-US" sz="1300">
                <a:solidFill>
                  <a:prstClr val="black"/>
                </a:solidFill>
              </a:rPr>
              <a:pPr eaLnBrk="1" hangingPunct="1"/>
              <a:t>28</a:t>
            </a:fld>
            <a:endParaRPr lang="en-US" sz="130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Draft for the question 1. </a:t>
            </a:r>
          </a:p>
          <a:p>
            <a:pPr eaLnBrk="1" hangingPunct="1"/>
            <a:r>
              <a:rPr lang="en-US" smtClean="0"/>
              <a:t>Responded by: Boback</a:t>
            </a:r>
          </a:p>
          <a:p>
            <a:pPr eaLnBrk="1" hangingPunct="1"/>
            <a:r>
              <a:rPr lang="en-US" smtClean="0"/>
              <a:t>Submitted to: Prof. Pinelli</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5343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4365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240FDC0C-5C38-49AB-BE1D-6410F667C63A}" type="slidenum">
              <a:rPr lang="en-US" smtClean="0">
                <a:solidFill>
                  <a:prstClr val="black"/>
                </a:solidFill>
                <a:latin typeface="Arial" pitchFamily="34" charset="0"/>
              </a:rPr>
              <a:pPr>
                <a:defRPr/>
              </a:pPr>
              <a:t>32</a:t>
            </a:fld>
            <a:endParaRPr lang="en-US" smtClean="0">
              <a:solidFill>
                <a:prstClr val="black"/>
              </a:solidFill>
              <a:latin typeface="Arial" pitchFamily="34" charset="0"/>
            </a:endParaRPr>
          </a:p>
        </p:txBody>
      </p:sp>
      <p:sp>
        <p:nvSpPr>
          <p:cNvPr id="48131" name="Rectangle 7"/>
          <p:cNvSpPr txBox="1">
            <a:spLocks noGrp="1" noChangeArrowheads="1"/>
          </p:cNvSpPr>
          <p:nvPr/>
        </p:nvSpPr>
        <p:spPr bwMode="auto">
          <a:xfrm>
            <a:off x="4144951" y="9120973"/>
            <a:ext cx="3170249" cy="48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60AFEE4-6655-4D99-B1FD-DD88108A1024}" type="slidenum">
              <a:rPr lang="en-US" sz="1300">
                <a:solidFill>
                  <a:prstClr val="black"/>
                </a:solidFill>
                <a:latin typeface="Times New Roman" pitchFamily="18" charset="0"/>
              </a:rPr>
              <a:pPr algn="r" eaLnBrk="1" hangingPunct="1"/>
              <a:t>32</a:t>
            </a:fld>
            <a:endParaRPr lang="en-US" sz="1300">
              <a:solidFill>
                <a:prstClr val="black"/>
              </a:solidFill>
              <a:latin typeface="Times New Roman" pitchFamily="18" charset="0"/>
            </a:endParaRPr>
          </a:p>
        </p:txBody>
      </p:sp>
      <p:sp>
        <p:nvSpPr>
          <p:cNvPr id="48132" name="Rectangle 2"/>
          <p:cNvSpPr>
            <a:spLocks noGrp="1" noRot="1" noChangeAspect="1" noChangeArrowheads="1" noTextEdit="1"/>
          </p:cNvSpPr>
          <p:nvPr>
            <p:ph type="sldImg"/>
          </p:nvPr>
        </p:nvSpPr>
        <p:spPr>
          <a:xfrm>
            <a:off x="1257300" y="720725"/>
            <a:ext cx="4802188" cy="3600450"/>
          </a:xfrm>
          <a:ln/>
        </p:spPr>
      </p:sp>
      <p:sp>
        <p:nvSpPr>
          <p:cNvPr id="48133" name="Rectangle 3"/>
          <p:cNvSpPr>
            <a:spLocks noGrp="1" noChangeArrowheads="1"/>
          </p:cNvSpPr>
          <p:nvPr>
            <p:ph type="body" idx="1"/>
          </p:nvPr>
        </p:nvSpPr>
        <p:spPr>
          <a:xfrm>
            <a:off x="974705" y="4560487"/>
            <a:ext cx="5365793" cy="4320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eaLnBrk="1" hangingPunct="1"/>
            <a:endParaRPr lang="es-AR"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9961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E1BF-ED2A-4320-B065-90BCF2C726CC}" type="slidenum">
              <a:rPr lang="en-US">
                <a:solidFill>
                  <a:prstClr val="black"/>
                </a:solidFill>
              </a:rPr>
              <a:pPr/>
              <a:t>35</a:t>
            </a:fld>
            <a:endParaRPr lang="en-US">
              <a:solidFill>
                <a:prstClr val="black"/>
              </a:solidFill>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0368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8CA9F3B-7943-4E01-8CFF-84FEDF4B6624}" type="slidenum">
              <a:rPr lang="en-US"/>
              <a:pPr/>
              <a:t>41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0098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472B95A4-2431-4E5E-A938-BD21193B43BF}" type="slidenum">
              <a:rPr lang="en-US" sz="1300"/>
              <a:pPr eaLnBrk="1" hangingPunct="1"/>
              <a:t>2</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3784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691CC0C-3AFD-459C-8BD1-3EA8A317C5AE}" type="slidenum">
              <a:rPr lang="en-US"/>
              <a:pPr/>
              <a:t>42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2920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19ACE50-83B0-4CC9-BCA6-B8694FD7C6D3}" type="slidenum">
              <a:rPr lang="en-US"/>
              <a:pPr/>
              <a:t>43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4680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4FE63F4-2ABC-463D-9EDE-4F24953FEB65}" type="slidenum">
              <a:rPr lang="en-US"/>
              <a:pPr/>
              <a:t>44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1234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875F9F4-034D-48B4-8B43-E964AAB3CE3B}" type="slidenum">
              <a:rPr lang="en-US"/>
              <a:pPr/>
              <a:t>45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0241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CB662ED-9E89-4E74-B6F6-7DEB309D4654}" type="slidenum">
              <a:rPr lang="en-US"/>
              <a:pPr/>
              <a:t>46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8877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CAAF6F9-CD01-49AA-93F4-C4D33F2AE062}" type="slidenum">
              <a:rPr lang="en-US"/>
              <a:pPr/>
              <a:t>47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52869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6BD9EA8-05A2-4D01-BFD7-5CB61DE04ED5}" type="slidenum">
              <a:rPr lang="en-US"/>
              <a:pPr/>
              <a:t>48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09787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3F11A7D2-54F2-4616-AFC0-CD32E3DD1188}" type="slidenum">
              <a:rPr lang="en-US" sz="1300"/>
              <a:pPr eaLnBrk="1" hangingPunct="1"/>
              <a:t>49</a:t>
            </a:fld>
            <a:endParaRPr 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14801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85416FDE-D62F-4CC4-A0D8-63D52058D126}" type="slidenum">
              <a:rPr lang="en-US" sz="1300"/>
              <a:pPr eaLnBrk="1" hangingPunct="1"/>
              <a:t>50</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1445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85416FDE-D62F-4CC4-A0D8-63D52058D126}" type="slidenum">
              <a:rPr lang="en-US" sz="1300"/>
              <a:pPr eaLnBrk="1" hangingPunct="1"/>
              <a:t>51</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8830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Blue color in the map indicates the surveyed counties.</a:t>
            </a:r>
          </a:p>
          <a:p>
            <a:r>
              <a:rPr lang="en-US" smtClean="0"/>
              <a:t>For the purpose of analyzing the data, the state was divided into four main regions including: North, Central, South and Keys. Monroe County is kept as a separate region because of its unique geographical location (island keys prone to hurricanes). Geography and the statistics from the Florida Hurricane Catastrophe Fund (FHCF) provided guidance for defining regions that would have a similar building mix. For example, North Florida has primarily wood frame houses while South Florida has primarily masonry houses.</a:t>
            </a:r>
          </a:p>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2343E1DA-BEDD-4641-928A-511D778A97C9}" type="slidenum">
              <a:rPr lang="en-US" sz="1300"/>
              <a:pPr eaLnBrk="1" hangingPunct="1"/>
              <a:t>3</a:t>
            </a:fld>
            <a:endParaRPr lang="en-US" sz="130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79366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4FF635F2-BE63-4B12-947D-A27C4100BE52}" type="slidenum">
              <a:rPr lang="en-US" sz="1300"/>
              <a:pPr eaLnBrk="1" hangingPunct="1"/>
              <a:t>52</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75115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036B94F7-F4D9-461F-BAD3-25FC83991C09}" type="slidenum">
              <a:rPr lang="en-US" sz="1300"/>
              <a:pPr eaLnBrk="1" hangingPunct="1"/>
              <a:t>53</a:t>
            </a:fld>
            <a:endParaRPr lang="en-US" sz="13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37975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algn="ctr" eaLnBrk="0" fontAlgn="base" hangingPunct="0">
              <a:spcBef>
                <a:spcPct val="0"/>
              </a:spcBef>
              <a:spcAft>
                <a:spcPct val="0"/>
              </a:spcAft>
              <a:defRPr sz="2500">
                <a:solidFill>
                  <a:schemeClr val="tx1"/>
                </a:solidFill>
                <a:latin typeface="Times New Roman" pitchFamily="18" charset="0"/>
              </a:defRPr>
            </a:lvl6pPr>
            <a:lvl7pPr marL="3141490" indent="-241653" algn="ctr" eaLnBrk="0" fontAlgn="base" hangingPunct="0">
              <a:spcBef>
                <a:spcPct val="0"/>
              </a:spcBef>
              <a:spcAft>
                <a:spcPct val="0"/>
              </a:spcAft>
              <a:defRPr sz="2500">
                <a:solidFill>
                  <a:schemeClr val="tx1"/>
                </a:solidFill>
                <a:latin typeface="Times New Roman" pitchFamily="18" charset="0"/>
              </a:defRPr>
            </a:lvl7pPr>
            <a:lvl8pPr marL="3624796" indent="-241653" algn="ctr" eaLnBrk="0" fontAlgn="base" hangingPunct="0">
              <a:spcBef>
                <a:spcPct val="0"/>
              </a:spcBef>
              <a:spcAft>
                <a:spcPct val="0"/>
              </a:spcAft>
              <a:defRPr sz="2500">
                <a:solidFill>
                  <a:schemeClr val="tx1"/>
                </a:solidFill>
                <a:latin typeface="Times New Roman" pitchFamily="18" charset="0"/>
              </a:defRPr>
            </a:lvl8pPr>
            <a:lvl9pPr marL="4108102" indent="-241653" algn="ctr" eaLnBrk="0" fontAlgn="base" hangingPunct="0">
              <a:spcBef>
                <a:spcPct val="0"/>
              </a:spcBef>
              <a:spcAft>
                <a:spcPct val="0"/>
              </a:spcAft>
              <a:defRPr sz="2500">
                <a:solidFill>
                  <a:schemeClr val="tx1"/>
                </a:solidFill>
                <a:latin typeface="Times New Roman" pitchFamily="18" charset="0"/>
              </a:defRPr>
            </a:lvl9pPr>
          </a:lstStyle>
          <a:p>
            <a:pPr eaLnBrk="1" hangingPunct="1"/>
            <a:fld id="{0E1EC3E9-8B46-4C79-A9D6-4290C15E84C2}" type="slidenum">
              <a:rPr lang="en-US" sz="1300"/>
              <a:pPr eaLnBrk="1" hangingPunct="1"/>
              <a:t>54</a:t>
            </a:fld>
            <a:endParaRPr 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7952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CA8016-A6EF-4764-AA91-EDD56A6EB787}" type="slidenum">
              <a:rPr lang="en-US"/>
              <a:pPr/>
              <a:t>55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13350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7DE285F-4933-4E80-9675-A7A3C7442B65}" type="slidenum">
              <a:rPr lang="en-US"/>
              <a:pPr/>
              <a:t>56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2448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AC8C292-CD71-44D6-BCE9-E814A7704FB9}" type="slidenum">
              <a:rPr lang="en-US"/>
              <a:pPr/>
              <a:t>58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This is a joint effort funded by the Florida Department of Insurance, through the International Hurricane Center at FIU.  Other participants in the project include NOAA and FSU for the meteorological model.</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91941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E1BF-ED2A-4320-B065-90BCF2C726CC}" type="slidenum">
              <a:rPr lang="en-US">
                <a:solidFill>
                  <a:prstClr val="black"/>
                </a:solidFill>
              </a:rPr>
              <a:pPr/>
              <a:t>59</a:t>
            </a:fld>
            <a:endParaRPr lang="en-US">
              <a:solidFill>
                <a:prstClr val="black"/>
              </a:solidFill>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16019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8C175-541A-45AF-B39E-20471C2B3EB2}" type="slidenum">
              <a:rPr lang="en-US" smtClean="0"/>
              <a:pPr/>
              <a:t>63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625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8D2CEEBA-CC78-4FC7-9121-F77E04283D4E}" type="slidenum">
              <a:rPr lang="en-US" sz="1300"/>
              <a:pPr eaLnBrk="1" hangingPunct="1"/>
              <a:t>5</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8363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E4D0B7FA-98F6-42BB-80FE-65B5BFB57C85}" type="slidenum">
              <a:rPr lang="en-US" sz="1300"/>
              <a:pPr eaLnBrk="1" hangingPunct="1"/>
              <a:t>7</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5204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873E83AB-6E0A-4650-BA8F-D44E3F02064C}" type="slidenum">
              <a:rPr lang="en-US" sz="1300"/>
              <a:pPr eaLnBrk="1" hangingPunct="1"/>
              <a:t>8</a:t>
            </a:fld>
            <a:endParaRPr lang="en-US" sz="13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718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DAA93576-2CC1-4503-866E-122D6B90C001}" type="slidenum">
              <a:rPr lang="en-US" sz="1300"/>
              <a:pPr eaLnBrk="1" hangingPunct="1"/>
              <a:t>10</a:t>
            </a:fld>
            <a:endParaRPr 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typical residential house is modeled as shown.  It has five possible damage mode:</a:t>
            </a:r>
          </a:p>
          <a:p>
            <a:pPr eaLnBrk="1" hangingPunct="1"/>
            <a:r>
              <a:rPr lang="en-US" smtClean="0"/>
              <a:t>Roof cover failure</a:t>
            </a:r>
          </a:p>
          <a:p>
            <a:pPr eaLnBrk="1" hangingPunct="1"/>
            <a:r>
              <a:rPr lang="en-US" smtClean="0"/>
              <a:t>Sheathing failure</a:t>
            </a:r>
          </a:p>
          <a:p>
            <a:pPr eaLnBrk="1" hangingPunct="1"/>
            <a:r>
              <a:rPr lang="en-US" smtClean="0"/>
              <a:t>Opening failure</a:t>
            </a:r>
          </a:p>
          <a:p>
            <a:pPr eaLnBrk="1" hangingPunct="1"/>
            <a:r>
              <a:rPr lang="en-US" smtClean="0"/>
              <a:t>Wall failure</a:t>
            </a:r>
          </a:p>
          <a:p>
            <a:pPr eaLnBrk="1" hangingPunct="1"/>
            <a:r>
              <a:rPr lang="en-US" smtClean="0"/>
              <a:t>Wall to roof connection failure</a:t>
            </a:r>
          </a:p>
          <a:p>
            <a:pPr eaLnBrk="1" hangingPunct="1"/>
            <a:endParaRPr 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1881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2291B316-E5C4-4BF5-AB51-4A9B2C78E859}" type="slidenum">
              <a:rPr lang="en-US" sz="1300"/>
              <a:pPr eaLnBrk="1" hangingPunct="1"/>
              <a:t>11</a:t>
            </a:fld>
            <a:endParaRPr lang="en-US" sz="13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7190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6A4AD5CC-6771-4AC0-B32B-85B3FC5435CD}" type="slidenum">
              <a:rPr lang="en-US" sz="1300"/>
              <a:pPr eaLnBrk="1" hangingPunct="1"/>
              <a:t>12</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A typical residential house is modeled as shown.  It has five possible damage mode:</a:t>
            </a:r>
          </a:p>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Roof cover failure</a:t>
            </a:r>
          </a:p>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Sheathing failure</a:t>
            </a:r>
          </a:p>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Opening failure</a:t>
            </a:r>
          </a:p>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Wall failure</a:t>
            </a:r>
          </a:p>
          <a:p>
            <a:pPr eaLnBrk="1" hangingPunct="1">
              <a:lnSpc>
                <a:spcPts val="1480"/>
              </a:lnSpc>
              <a:spcAft>
                <a:spcPts val="211"/>
              </a:spcAft>
              <a:tabLst>
                <a:tab pos="0" algn="l"/>
                <a:tab pos="966612" algn="l"/>
                <a:tab pos="1933224" algn="l"/>
                <a:tab pos="2899837" algn="l"/>
                <a:tab pos="3866449" algn="l"/>
                <a:tab pos="4833061" algn="l"/>
              </a:tabLst>
            </a:pPr>
            <a:r>
              <a:rPr lang="en-US" smtClean="0">
                <a:solidFill>
                  <a:srgbClr val="000000"/>
                </a:solidFill>
              </a:rPr>
              <a:t>Wall to roof connection failure</a:t>
            </a:r>
          </a:p>
          <a:p>
            <a:pPr eaLnBrk="1" hangingPunct="1">
              <a:lnSpc>
                <a:spcPts val="1480"/>
              </a:lnSpc>
              <a:spcAft>
                <a:spcPts val="211"/>
              </a:spcAft>
              <a:tabLst>
                <a:tab pos="0" algn="l"/>
                <a:tab pos="966612" algn="l"/>
                <a:tab pos="1933224" algn="l"/>
                <a:tab pos="2899837" algn="l"/>
                <a:tab pos="3866449" algn="l"/>
                <a:tab pos="4833061" algn="l"/>
              </a:tabLst>
            </a:pPr>
            <a:endParaRPr lang="en-US" smtClean="0">
              <a:solidFill>
                <a:srgbClr val="000000"/>
              </a:solidFill>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58873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3962400" cy="6858000"/>
          </a:xfrm>
          <a:prstGeom prst="rect">
            <a:avLst/>
          </a:prstGeom>
          <a:gradFill rotWithShape="0">
            <a:gsLst>
              <a:gs pos="0">
                <a:schemeClr val="accent2"/>
              </a:gs>
              <a:gs pos="100000">
                <a:srgbClr val="FFFFFF"/>
              </a:gs>
            </a:gsLst>
            <a:lin ang="0" scaled="1"/>
          </a:gradFill>
          <a:ln w="9525">
            <a:noFill/>
            <a:miter lim="800000"/>
            <a:headEnd/>
            <a:tailEnd/>
          </a:ln>
          <a:effectLst/>
        </p:spPr>
        <p:txBody>
          <a:bodyPr wrap="none" anchor="ctr"/>
          <a:lstStyle/>
          <a:p>
            <a:endParaRPr lang="en-US"/>
          </a:p>
        </p:txBody>
      </p:sp>
      <p:sp>
        <p:nvSpPr>
          <p:cNvPr id="5122" name="Rectangle 2"/>
          <p:cNvSpPr>
            <a:spLocks noGrp="1" noChangeArrowheads="1"/>
          </p:cNvSpPr>
          <p:nvPr>
            <p:ph type="ctrTitle"/>
          </p:nvPr>
        </p:nvSpPr>
        <p:spPr>
          <a:xfrm>
            <a:off x="685800" y="381000"/>
            <a:ext cx="7772400" cy="1143000"/>
          </a:xfrm>
        </p:spPr>
        <p:txBody>
          <a:bodyPr/>
          <a:lstStyle>
            <a:lvl1pPr>
              <a:defRPr sz="4800"/>
            </a:lvl1pPr>
          </a:lstStyle>
          <a:p>
            <a:r>
              <a:rPr lang="en-US"/>
              <a:t>Click to edit Master title style</a:t>
            </a:r>
          </a:p>
        </p:txBody>
      </p:sp>
      <p:sp>
        <p:nvSpPr>
          <p:cNvPr id="5123" name="Rectangle 3"/>
          <p:cNvSpPr>
            <a:spLocks noGrp="1" noChangeArrowheads="1"/>
          </p:cNvSpPr>
          <p:nvPr>
            <p:ph type="subTitle" idx="1"/>
          </p:nvPr>
        </p:nvSpPr>
        <p:spPr>
          <a:xfrm>
            <a:off x="1295400" y="27432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C470AA1-D391-4AEB-81B9-959613B05E37}" type="slidenum">
              <a:rPr lang="en-US"/>
              <a:pPr/>
              <a:t>‹#›</a:t>
            </a:fld>
            <a:endParaRPr lang="en-US"/>
          </a:p>
        </p:txBody>
      </p:sp>
    </p:spTree>
    <p:extLst>
      <p:ext uri="{BB962C8B-B14F-4D97-AF65-F5344CB8AC3E}">
        <p14:creationId xmlns:p14="http://schemas.microsoft.com/office/powerpoint/2010/main" val="2891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73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5588"/>
            <a:ext cx="1943100"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5588"/>
            <a:ext cx="5676900"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34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555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30193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55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0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555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121007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07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318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98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70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832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3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37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65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0"/>
            <a:ext cx="1500188" cy="6858000"/>
          </a:xfrm>
          <a:prstGeom prst="rect">
            <a:avLst/>
          </a:prstGeom>
          <a:gradFill rotWithShape="0">
            <a:gsLst>
              <a:gs pos="0">
                <a:schemeClr val="accent2"/>
              </a:gs>
              <a:gs pos="100000">
                <a:srgbClr val="FFFFFF"/>
              </a:gs>
            </a:gsLst>
            <a:lin ang="0" scaled="1"/>
          </a:gradFill>
          <a:ln w="9525">
            <a:noFill/>
            <a:miter lim="800000"/>
            <a:headEnd/>
            <a:tailEnd/>
          </a:ln>
          <a:effectLst/>
        </p:spPr>
        <p:txBody>
          <a:bodyPr wrap="none" anchor="ctr"/>
          <a:lstStyle/>
          <a:p>
            <a:endParaRPr lang="en-US"/>
          </a:p>
        </p:txBody>
      </p:sp>
      <p:sp>
        <p:nvSpPr>
          <p:cNvPr id="7171" name="Rectangle 2"/>
          <p:cNvSpPr>
            <a:spLocks noGrp="1" noChangeArrowheads="1"/>
          </p:cNvSpPr>
          <p:nvPr>
            <p:ph type="title"/>
          </p:nvPr>
        </p:nvSpPr>
        <p:spPr bwMode="auto">
          <a:xfrm>
            <a:off x="685800" y="2555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1530350"/>
            <a:ext cx="8458200" cy="76200"/>
          </a:xfrm>
          <a:prstGeom prst="rect">
            <a:avLst/>
          </a:prstGeom>
          <a:solidFill>
            <a:srgbClr val="FF9933"/>
          </a:solidFill>
          <a:ln w="9525">
            <a:solidFill>
              <a:srgbClr val="FF9933"/>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3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7.wmf"/></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6125" y="3292475"/>
            <a:ext cx="7823200" cy="1152525"/>
          </a:xfrm>
        </p:spPr>
        <p:txBody>
          <a:bodyPr/>
          <a:lstStyle/>
          <a:p>
            <a:pPr eaLnBrk="1" hangingPunct="1"/>
            <a:r>
              <a:rPr lang="en-US" sz="4000" b="1" dirty="0" smtClean="0"/>
              <a:t>Personal Residential Model</a:t>
            </a:r>
            <a:br>
              <a:rPr lang="en-US" sz="4000" b="1" dirty="0" smtClean="0"/>
            </a:br>
            <a:r>
              <a:rPr lang="en-US" sz="4000" b="1" smtClean="0"/>
              <a:t> FPHLM</a:t>
            </a:r>
            <a:endParaRPr lang="en-US" sz="4000" dirty="0" smtClean="0"/>
          </a:p>
        </p:txBody>
      </p:sp>
      <p:sp>
        <p:nvSpPr>
          <p:cNvPr id="9219" name="Rectangle 4"/>
          <p:cNvSpPr>
            <a:spLocks noChangeArrowheads="1"/>
          </p:cNvSpPr>
          <p:nvPr/>
        </p:nvSpPr>
        <p:spPr bwMode="auto">
          <a:xfrm>
            <a:off x="200024" y="457200"/>
            <a:ext cx="8778876"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tx2"/>
                </a:solidFill>
              </a:rPr>
              <a:t>Florida Public Hurricane Loss Model</a:t>
            </a:r>
            <a:endParaRPr lang="en-US" sz="32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smtClean="0"/>
              <a:t>Residential Components</a:t>
            </a:r>
          </a:p>
        </p:txBody>
      </p:sp>
      <p:sp>
        <p:nvSpPr>
          <p:cNvPr id="31747" name="Rectangle 3"/>
          <p:cNvSpPr>
            <a:spLocks noGrp="1" noChangeArrowheads="1"/>
          </p:cNvSpPr>
          <p:nvPr>
            <p:ph type="body" sz="half" idx="1"/>
          </p:nvPr>
        </p:nvSpPr>
        <p:spPr>
          <a:xfrm>
            <a:off x="439738" y="1993900"/>
            <a:ext cx="3962400" cy="4549775"/>
          </a:xfrm>
        </p:spPr>
        <p:txBody>
          <a:bodyPr/>
          <a:lstStyle/>
          <a:p>
            <a:pPr marL="457200" indent="-457200" eaLnBrk="1" hangingPunct="1"/>
            <a:r>
              <a:rPr lang="en-US" sz="2800" smtClean="0"/>
              <a:t>Type: e.g., Concrete Block, Gable Roof</a:t>
            </a:r>
          </a:p>
          <a:p>
            <a:pPr marL="457200" indent="-457200" eaLnBrk="1" hangingPunct="1"/>
            <a:r>
              <a:rPr lang="en-US" sz="2800" smtClean="0"/>
              <a:t>5 Selected components</a:t>
            </a:r>
          </a:p>
          <a:p>
            <a:pPr marL="838200" lvl="1" indent="-381000" eaLnBrk="1" hangingPunct="1"/>
            <a:r>
              <a:rPr lang="en-US" sz="2400" smtClean="0"/>
              <a:t>Roof cover</a:t>
            </a:r>
          </a:p>
          <a:p>
            <a:pPr marL="838200" lvl="1" indent="-381000" eaLnBrk="1" hangingPunct="1"/>
            <a:r>
              <a:rPr lang="en-US" sz="2400" smtClean="0"/>
              <a:t>Roof sheathing</a:t>
            </a:r>
          </a:p>
          <a:p>
            <a:pPr marL="838200" lvl="1" indent="-381000" eaLnBrk="1" hangingPunct="1"/>
            <a:r>
              <a:rPr lang="en-US" sz="2400" smtClean="0"/>
              <a:t>Roof to Wall Connections</a:t>
            </a:r>
          </a:p>
          <a:p>
            <a:pPr marL="838200" lvl="1" indent="-381000" eaLnBrk="1" hangingPunct="1"/>
            <a:r>
              <a:rPr lang="en-US" sz="2400" smtClean="0"/>
              <a:t>Walls (frame, masonry)</a:t>
            </a:r>
          </a:p>
          <a:p>
            <a:pPr marL="838200" lvl="1" indent="-381000" eaLnBrk="1" hangingPunct="1"/>
            <a:r>
              <a:rPr lang="en-US" sz="2400" smtClean="0"/>
              <a:t>Openings</a:t>
            </a:r>
          </a:p>
        </p:txBody>
      </p:sp>
      <p:sp>
        <p:nvSpPr>
          <p:cNvPr id="31748" name="Rectangle 4"/>
          <p:cNvSpPr>
            <a:spLocks noChangeArrowheads="1"/>
          </p:cNvSpPr>
          <p:nvPr/>
        </p:nvSpPr>
        <p:spPr bwMode="auto">
          <a:xfrm>
            <a:off x="2752725" y="2252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5467"/>
          <a:stretch>
            <a:fillRect/>
          </a:stretch>
        </p:blipFill>
        <p:spPr bwMode="auto">
          <a:xfrm>
            <a:off x="4537075" y="2805113"/>
            <a:ext cx="43608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roof_detai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4438" y="0"/>
            <a:ext cx="1579562" cy="1344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10</a:t>
            </a:fld>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Research Objectives</a:t>
            </a:r>
          </a:p>
        </p:txBody>
      </p:sp>
      <p:grpSp>
        <p:nvGrpSpPr>
          <p:cNvPr id="41987" name="Group 3"/>
          <p:cNvGrpSpPr>
            <a:grpSpLocks/>
          </p:cNvGrpSpPr>
          <p:nvPr/>
        </p:nvGrpSpPr>
        <p:grpSpPr bwMode="auto">
          <a:xfrm>
            <a:off x="776288" y="1931988"/>
            <a:ext cx="1919287" cy="2146300"/>
            <a:chOff x="352" y="1243"/>
            <a:chExt cx="1209" cy="1352"/>
          </a:xfrm>
        </p:grpSpPr>
        <p:pic>
          <p:nvPicPr>
            <p:cNvPr id="42018" name="Picture 4" descr="FLmap 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1456"/>
              <a:ext cx="1180"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 y="1630"/>
              <a:ext cx="53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0" name="Text Box 6"/>
            <p:cNvSpPr txBox="1">
              <a:spLocks noChangeArrowheads="1"/>
            </p:cNvSpPr>
            <p:nvPr/>
          </p:nvSpPr>
          <p:spPr bwMode="auto">
            <a:xfrm>
              <a:off x="354" y="1243"/>
              <a:ext cx="120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 Determine types</a:t>
              </a:r>
            </a:p>
          </p:txBody>
        </p:sp>
      </p:grpSp>
      <p:grpSp>
        <p:nvGrpSpPr>
          <p:cNvPr id="41988" name="Group 7"/>
          <p:cNvGrpSpPr>
            <a:grpSpLocks/>
          </p:cNvGrpSpPr>
          <p:nvPr/>
        </p:nvGrpSpPr>
        <p:grpSpPr bwMode="auto">
          <a:xfrm>
            <a:off x="5853113" y="1876425"/>
            <a:ext cx="2719387" cy="2124075"/>
            <a:chOff x="3687" y="1182"/>
            <a:chExt cx="1713" cy="1338"/>
          </a:xfrm>
        </p:grpSpPr>
        <p:pic>
          <p:nvPicPr>
            <p:cNvPr id="42016" name="Picture 8" descr="roof_de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1416"/>
              <a:ext cx="1277"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2017" name="Text Box 9"/>
            <p:cNvSpPr txBox="1">
              <a:spLocks noChangeArrowheads="1"/>
            </p:cNvSpPr>
            <p:nvPr/>
          </p:nvSpPr>
          <p:spPr bwMode="auto">
            <a:xfrm>
              <a:off x="3687" y="1182"/>
              <a:ext cx="171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Quantify wind resistance</a:t>
              </a:r>
            </a:p>
          </p:txBody>
        </p:sp>
      </p:grpSp>
      <p:grpSp>
        <p:nvGrpSpPr>
          <p:cNvPr id="41989" name="Group 10"/>
          <p:cNvGrpSpPr>
            <a:grpSpLocks/>
          </p:cNvGrpSpPr>
          <p:nvPr/>
        </p:nvGrpSpPr>
        <p:grpSpPr bwMode="auto">
          <a:xfrm>
            <a:off x="3438525" y="1782763"/>
            <a:ext cx="2428875" cy="2416175"/>
            <a:chOff x="2438" y="2671"/>
            <a:chExt cx="1530" cy="1522"/>
          </a:xfrm>
        </p:grpSpPr>
        <p:pic>
          <p:nvPicPr>
            <p:cNvPr id="42014" name="Picture 11" descr="house_pressur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 y="3063"/>
              <a:ext cx="153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5" name="Text Box 12"/>
            <p:cNvSpPr txBox="1">
              <a:spLocks noChangeArrowheads="1"/>
            </p:cNvSpPr>
            <p:nvPr/>
          </p:nvSpPr>
          <p:spPr bwMode="auto">
            <a:xfrm>
              <a:off x="2548" y="2671"/>
              <a:ext cx="12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Translate wind speed into loads</a:t>
              </a:r>
            </a:p>
          </p:txBody>
        </p:sp>
      </p:grpSp>
      <p:grpSp>
        <p:nvGrpSpPr>
          <p:cNvPr id="41990" name="Group 13"/>
          <p:cNvGrpSpPr>
            <a:grpSpLocks/>
          </p:cNvGrpSpPr>
          <p:nvPr/>
        </p:nvGrpSpPr>
        <p:grpSpPr bwMode="auto">
          <a:xfrm>
            <a:off x="1747838" y="4121150"/>
            <a:ext cx="6127750" cy="2344738"/>
            <a:chOff x="1101" y="2596"/>
            <a:chExt cx="3860" cy="1477"/>
          </a:xfrm>
        </p:grpSpPr>
        <p:sp>
          <p:nvSpPr>
            <p:cNvPr id="42000" name="Text Box 14"/>
            <p:cNvSpPr txBox="1">
              <a:spLocks noChangeArrowheads="1"/>
            </p:cNvSpPr>
            <p:nvPr/>
          </p:nvSpPr>
          <p:spPr bwMode="auto">
            <a:xfrm>
              <a:off x="1477" y="3823"/>
              <a:ext cx="17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Monte Carlo Simulation </a:t>
              </a:r>
            </a:p>
          </p:txBody>
        </p:sp>
        <p:grpSp>
          <p:nvGrpSpPr>
            <p:cNvPr id="42001" name="Group 15"/>
            <p:cNvGrpSpPr>
              <a:grpSpLocks/>
            </p:cNvGrpSpPr>
            <p:nvPr/>
          </p:nvGrpSpPr>
          <p:grpSpPr bwMode="auto">
            <a:xfrm>
              <a:off x="1101" y="2596"/>
              <a:ext cx="3860" cy="1255"/>
              <a:chOff x="1101" y="2596"/>
              <a:chExt cx="3860" cy="1255"/>
            </a:xfrm>
          </p:grpSpPr>
          <p:grpSp>
            <p:nvGrpSpPr>
              <p:cNvPr id="42002" name="Group 16"/>
              <p:cNvGrpSpPr>
                <a:grpSpLocks/>
              </p:cNvGrpSpPr>
              <p:nvPr/>
            </p:nvGrpSpPr>
            <p:grpSpPr bwMode="auto">
              <a:xfrm>
                <a:off x="1728" y="2990"/>
                <a:ext cx="1150" cy="861"/>
                <a:chOff x="929" y="3008"/>
                <a:chExt cx="1150" cy="861"/>
              </a:xfrm>
            </p:grpSpPr>
            <p:pic>
              <p:nvPicPr>
                <p:cNvPr id="42004" name="Picture 17" descr="j0282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 y="3008"/>
                  <a:ext cx="1150"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5" name="Group 18"/>
                <p:cNvGrpSpPr>
                  <a:grpSpLocks/>
                </p:cNvGrpSpPr>
                <p:nvPr/>
              </p:nvGrpSpPr>
              <p:grpSpPr bwMode="auto">
                <a:xfrm>
                  <a:off x="1228" y="3183"/>
                  <a:ext cx="433" cy="261"/>
                  <a:chOff x="2536" y="2737"/>
                  <a:chExt cx="1877" cy="1181"/>
                </a:xfrm>
              </p:grpSpPr>
              <p:pic>
                <p:nvPicPr>
                  <p:cNvPr id="42006" name="Picture 19" descr="j02026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 y="2737"/>
                    <a:ext cx="1877"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7" name="Group 20"/>
                  <p:cNvGrpSpPr>
                    <a:grpSpLocks/>
                  </p:cNvGrpSpPr>
                  <p:nvPr/>
                </p:nvGrpSpPr>
                <p:grpSpPr bwMode="auto">
                  <a:xfrm>
                    <a:off x="3250" y="2908"/>
                    <a:ext cx="749" cy="747"/>
                    <a:chOff x="3250" y="2908"/>
                    <a:chExt cx="749" cy="747"/>
                  </a:xfrm>
                </p:grpSpPr>
                <p:sp>
                  <p:nvSpPr>
                    <p:cNvPr id="42008" name="Rectangle 21"/>
                    <p:cNvSpPr>
                      <a:spLocks noChangeArrowheads="1"/>
                    </p:cNvSpPr>
                    <p:nvPr/>
                  </p:nvSpPr>
                  <p:spPr bwMode="auto">
                    <a:xfrm>
                      <a:off x="3250" y="3422"/>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009" name="AutoShape 22"/>
                    <p:cNvSpPr>
                      <a:spLocks noChangeArrowheads="1"/>
                    </p:cNvSpPr>
                    <p:nvPr/>
                  </p:nvSpPr>
                  <p:spPr bwMode="auto">
                    <a:xfrm rot="159781">
                      <a:off x="3741" y="2908"/>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2010" name="AutoShape 23"/>
                    <p:cNvSpPr>
                      <a:spLocks noChangeArrowheads="1"/>
                    </p:cNvSpPr>
                    <p:nvPr/>
                  </p:nvSpPr>
                  <p:spPr bwMode="auto">
                    <a:xfrm rot="159781">
                      <a:off x="3622" y="297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2011" name="AutoShape 24"/>
                    <p:cNvSpPr>
                      <a:spLocks noChangeArrowheads="1"/>
                    </p:cNvSpPr>
                    <p:nvPr/>
                  </p:nvSpPr>
                  <p:spPr bwMode="auto">
                    <a:xfrm rot="159781">
                      <a:off x="3502" y="2991"/>
                      <a:ext cx="258" cy="126"/>
                    </a:xfrm>
                    <a:prstGeom prst="parallelogram">
                      <a:avLst>
                        <a:gd name="adj" fmla="val 51190"/>
                      </a:avLst>
                    </a:prstGeom>
                    <a:solidFill>
                      <a:schemeClr val="tx1"/>
                    </a:solidFill>
                    <a:ln w="9525">
                      <a:solidFill>
                        <a:schemeClr val="tx1"/>
                      </a:solidFill>
                      <a:miter lim="800000"/>
                      <a:headEnd/>
                      <a:tailEnd/>
                    </a:ln>
                  </p:spPr>
                  <p:txBody>
                    <a:bodyPr wrap="none" anchor="ctr"/>
                    <a:lstStyle/>
                    <a:p>
                      <a:endParaRPr lang="en-US"/>
                    </a:p>
                  </p:txBody>
                </p:sp>
                <p:sp>
                  <p:nvSpPr>
                    <p:cNvPr id="42012" name="AutoShape 25"/>
                    <p:cNvSpPr>
                      <a:spLocks noChangeArrowheads="1"/>
                    </p:cNvSpPr>
                    <p:nvPr/>
                  </p:nvSpPr>
                  <p:spPr bwMode="auto">
                    <a:xfrm rot="159781">
                      <a:off x="3572" y="292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2013" name="Rectangle 26"/>
                    <p:cNvSpPr>
                      <a:spLocks noChangeArrowheads="1"/>
                    </p:cNvSpPr>
                    <p:nvPr/>
                  </p:nvSpPr>
                  <p:spPr bwMode="auto">
                    <a:xfrm>
                      <a:off x="3750" y="3440"/>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grpSp>
            </p:grpSp>
          </p:grpSp>
          <p:sp>
            <p:nvSpPr>
              <p:cNvPr id="42003" name="AutoShape 27"/>
              <p:cNvSpPr>
                <a:spLocks/>
              </p:cNvSpPr>
              <p:nvPr/>
            </p:nvSpPr>
            <p:spPr bwMode="auto">
              <a:xfrm rot="-5400000">
                <a:off x="2897" y="800"/>
                <a:ext cx="267" cy="3860"/>
              </a:xfrm>
              <a:prstGeom prst="leftBrace">
                <a:avLst>
                  <a:gd name="adj1" fmla="val 12047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41991" name="Group 28"/>
          <p:cNvGrpSpPr>
            <a:grpSpLocks/>
          </p:cNvGrpSpPr>
          <p:nvPr/>
        </p:nvGrpSpPr>
        <p:grpSpPr bwMode="auto">
          <a:xfrm>
            <a:off x="4600575" y="5021263"/>
            <a:ext cx="3771900" cy="781050"/>
            <a:chOff x="2898" y="3163"/>
            <a:chExt cx="2376" cy="492"/>
          </a:xfrm>
        </p:grpSpPr>
        <p:sp>
          <p:nvSpPr>
            <p:cNvPr id="41996" name="AutoShape 29"/>
            <p:cNvSpPr>
              <a:spLocks noChangeArrowheads="1"/>
            </p:cNvSpPr>
            <p:nvPr/>
          </p:nvSpPr>
          <p:spPr bwMode="auto">
            <a:xfrm>
              <a:off x="2898" y="3325"/>
              <a:ext cx="404" cy="232"/>
            </a:xfrm>
            <a:prstGeom prst="rightArrow">
              <a:avLst>
                <a:gd name="adj1" fmla="val 50000"/>
                <a:gd name="adj2" fmla="val 43534"/>
              </a:avLst>
            </a:prstGeom>
            <a:solidFill>
              <a:schemeClr val="accent1"/>
            </a:solidFill>
            <a:ln w="9525">
              <a:solidFill>
                <a:schemeClr val="tx1"/>
              </a:solidFill>
              <a:miter lim="800000"/>
              <a:headEnd/>
              <a:tailEnd/>
            </a:ln>
          </p:spPr>
          <p:txBody>
            <a:bodyPr wrap="none" anchor="ctr"/>
            <a:lstStyle/>
            <a:p>
              <a:endParaRPr lang="en-US"/>
            </a:p>
          </p:txBody>
        </p:sp>
        <p:pic>
          <p:nvPicPr>
            <p:cNvPr id="41997" name="Picture 30" descr="j02303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2" y="3165"/>
              <a:ext cx="7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8" name="Text Box 31"/>
            <p:cNvSpPr txBox="1">
              <a:spLocks noChangeArrowheads="1"/>
            </p:cNvSpPr>
            <p:nvPr/>
          </p:nvSpPr>
          <p:spPr bwMode="auto">
            <a:xfrm>
              <a:off x="3391" y="3163"/>
              <a:ext cx="4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t>%</a:t>
              </a:r>
            </a:p>
          </p:txBody>
        </p:sp>
        <p:sp>
          <p:nvSpPr>
            <p:cNvPr id="41999" name="Text Box 32"/>
            <p:cNvSpPr txBox="1">
              <a:spLocks noChangeArrowheads="1"/>
            </p:cNvSpPr>
            <p:nvPr/>
          </p:nvSpPr>
          <p:spPr bwMode="auto">
            <a:xfrm>
              <a:off x="4550" y="3181"/>
              <a:ext cx="7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Quantify </a:t>
              </a:r>
            </a:p>
            <a:p>
              <a:pPr eaLnBrk="1" hangingPunct="1"/>
              <a:r>
                <a:rPr lang="en-US" sz="2000"/>
                <a:t>damages</a:t>
              </a:r>
            </a:p>
          </p:txBody>
        </p:sp>
      </p:grpSp>
      <p:sp>
        <p:nvSpPr>
          <p:cNvPr id="41992" name="Freeform 33"/>
          <p:cNvSpPr>
            <a:spLocks/>
          </p:cNvSpPr>
          <p:nvPr/>
        </p:nvSpPr>
        <p:spPr bwMode="auto">
          <a:xfrm>
            <a:off x="846138" y="234473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41993" name="Freeform 34"/>
          <p:cNvSpPr>
            <a:spLocks/>
          </p:cNvSpPr>
          <p:nvPr/>
        </p:nvSpPr>
        <p:spPr bwMode="auto">
          <a:xfrm>
            <a:off x="3789363" y="2355850"/>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350243" name="Freeform 35"/>
          <p:cNvSpPr>
            <a:spLocks/>
          </p:cNvSpPr>
          <p:nvPr/>
        </p:nvSpPr>
        <p:spPr bwMode="auto">
          <a:xfrm>
            <a:off x="6345238" y="237648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350244" name="Rectangle 36"/>
          <p:cNvSpPr>
            <a:spLocks noChangeArrowheads="1"/>
          </p:cNvSpPr>
          <p:nvPr/>
        </p:nvSpPr>
        <p:spPr bwMode="auto">
          <a:xfrm>
            <a:off x="2387600" y="4114800"/>
            <a:ext cx="2844800"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11</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0243"/>
                                        </p:tgtEl>
                                        <p:attrNameLst>
                                          <p:attrName>style.visibility</p:attrName>
                                        </p:attrNameLst>
                                      </p:cBhvr>
                                      <p:to>
                                        <p:strVal val="visible"/>
                                      </p:to>
                                    </p:set>
                                    <p:animEffect transition="in" filter="blinds(horizontal)">
                                      <p:cBhvr>
                                        <p:cTn id="7" dur="500"/>
                                        <p:tgtEl>
                                          <p:spTgt spid="35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0244"/>
                                        </p:tgtEl>
                                        <p:attrNameLst>
                                          <p:attrName>style.visibility</p:attrName>
                                        </p:attrNameLst>
                                      </p:cBhvr>
                                      <p:to>
                                        <p:strVal val="visible"/>
                                      </p:to>
                                    </p:set>
                                    <p:animEffect transition="in" filter="diamond(in)">
                                      <p:cBhvr>
                                        <p:cTn id="12" dur="2000"/>
                                        <p:tgtEl>
                                          <p:spTgt spid="35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43" grpId="0" animBg="1"/>
      <p:bldP spid="35024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Freeform 2"/>
          <p:cNvSpPr>
            <a:spLocks/>
          </p:cNvSpPr>
          <p:nvPr/>
        </p:nvSpPr>
        <p:spPr bwMode="auto">
          <a:xfrm>
            <a:off x="2752725" y="2246313"/>
            <a:ext cx="9144000" cy="12700"/>
          </a:xfrm>
          <a:custGeom>
            <a:avLst/>
            <a:gdLst>
              <a:gd name="T0" fmla="*/ 0 w 10000"/>
              <a:gd name="T1" fmla="*/ 0 h 10000"/>
              <a:gd name="T2" fmla="*/ 2147483647 w 10000"/>
              <a:gd name="T3" fmla="*/ 0 h 10000"/>
              <a:gd name="T4" fmla="*/ 2147483647 w 10000"/>
              <a:gd name="T5" fmla="*/ 20484 h 10000"/>
              <a:gd name="T6" fmla="*/ 0 w 10000"/>
              <a:gd name="T7" fmla="*/ 20484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1" name="Freeform 3"/>
          <p:cNvSpPr>
            <a:spLocks/>
          </p:cNvSpPr>
          <p:nvPr/>
        </p:nvSpPr>
        <p:spPr bwMode="auto">
          <a:xfrm>
            <a:off x="7989888" y="3760788"/>
            <a:ext cx="1154112" cy="455612"/>
          </a:xfrm>
          <a:custGeom>
            <a:avLst/>
            <a:gdLst>
              <a:gd name="T0" fmla="*/ 0 w 10000"/>
              <a:gd name="T1" fmla="*/ 0 h 10000"/>
              <a:gd name="T2" fmla="*/ 2147483647 w 10000"/>
              <a:gd name="T3" fmla="*/ 0 h 10000"/>
              <a:gd name="T4" fmla="*/ 2147483647 w 10000"/>
              <a:gd name="T5" fmla="*/ 945769590 h 10000"/>
              <a:gd name="T6" fmla="*/ 0 w 10000"/>
              <a:gd name="T7" fmla="*/ 94576959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4"/>
          <p:cNvGrpSpPr>
            <a:grpSpLocks/>
          </p:cNvGrpSpPr>
          <p:nvPr/>
        </p:nvGrpSpPr>
        <p:grpSpPr bwMode="auto">
          <a:xfrm>
            <a:off x="177800" y="3627438"/>
            <a:ext cx="2481263" cy="1960562"/>
            <a:chOff x="112" y="2285"/>
            <a:chExt cx="1563" cy="1235"/>
          </a:xfrm>
        </p:grpSpPr>
        <p:grpSp>
          <p:nvGrpSpPr>
            <p:cNvPr id="43162" name="Group 5"/>
            <p:cNvGrpSpPr>
              <a:grpSpLocks/>
            </p:cNvGrpSpPr>
            <p:nvPr/>
          </p:nvGrpSpPr>
          <p:grpSpPr bwMode="auto">
            <a:xfrm>
              <a:off x="112" y="2285"/>
              <a:ext cx="1134" cy="1235"/>
              <a:chOff x="406" y="2269"/>
              <a:chExt cx="1134" cy="1235"/>
            </a:xfrm>
          </p:grpSpPr>
          <p:sp>
            <p:nvSpPr>
              <p:cNvPr id="43164" name="Text Box 6"/>
              <p:cNvSpPr txBox="1">
                <a:spLocks noChangeArrowheads="1"/>
              </p:cNvSpPr>
              <p:nvPr/>
            </p:nvSpPr>
            <p:spPr bwMode="auto">
              <a:xfrm>
                <a:off x="699" y="2269"/>
                <a:ext cx="49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eaLnBrk="1" hangingPunct="1">
                  <a:lnSpc>
                    <a:spcPts val="3400"/>
                  </a:lnSpc>
                </a:pPr>
                <a:r>
                  <a:rPr lang="en-US" sz="2000" b="1" u="sng"/>
                  <a:t>INPUT</a:t>
                </a:r>
              </a:p>
            </p:txBody>
          </p:sp>
          <p:sp>
            <p:nvSpPr>
              <p:cNvPr id="43165" name="Text Box 7"/>
              <p:cNvSpPr txBox="1">
                <a:spLocks noChangeArrowheads="1"/>
              </p:cNvSpPr>
              <p:nvPr/>
            </p:nvSpPr>
            <p:spPr bwMode="auto">
              <a:xfrm>
                <a:off x="406" y="2576"/>
                <a:ext cx="1134"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Lst>
                  <a:defRPr sz="2400">
                    <a:solidFill>
                      <a:schemeClr val="tx1"/>
                    </a:solidFill>
                    <a:latin typeface="Times New Roman" pitchFamily="18" charset="0"/>
                  </a:defRPr>
                </a:lvl1pPr>
                <a:lvl2pPr marL="742950" indent="-285750" eaLnBrk="0" hangingPunct="0">
                  <a:tabLst>
                    <a:tab pos="0" algn="l"/>
                    <a:tab pos="914400" algn="l"/>
                    <a:tab pos="1828800" algn="l"/>
                  </a:tabLst>
                  <a:defRPr sz="2400">
                    <a:solidFill>
                      <a:schemeClr val="tx1"/>
                    </a:solidFill>
                    <a:latin typeface="Times New Roman" pitchFamily="18" charset="0"/>
                  </a:defRPr>
                </a:lvl2pPr>
                <a:lvl3pPr marL="1143000" indent="-228600" eaLnBrk="0" hangingPunct="0">
                  <a:tabLst>
                    <a:tab pos="0" algn="l"/>
                    <a:tab pos="914400" algn="l"/>
                    <a:tab pos="1828800" algn="l"/>
                  </a:tabLst>
                  <a:defRPr sz="2400">
                    <a:solidFill>
                      <a:schemeClr val="tx1"/>
                    </a:solidFill>
                    <a:latin typeface="Times New Roman" pitchFamily="18" charset="0"/>
                  </a:defRPr>
                </a:lvl3pPr>
                <a:lvl4pPr marL="1600200" indent="-228600" eaLnBrk="0" hangingPunct="0">
                  <a:tabLst>
                    <a:tab pos="0" algn="l"/>
                    <a:tab pos="914400" algn="l"/>
                    <a:tab pos="1828800" algn="l"/>
                  </a:tabLst>
                  <a:defRPr sz="2400">
                    <a:solidFill>
                      <a:schemeClr val="tx1"/>
                    </a:solidFill>
                    <a:latin typeface="Times New Roman" pitchFamily="18" charset="0"/>
                  </a:defRPr>
                </a:lvl4pPr>
                <a:lvl5pPr marL="2057400" indent="-228600" eaLnBrk="0" hangingPunct="0">
                  <a:tabLst>
                    <a:tab pos="0" algn="l"/>
                    <a:tab pos="914400" algn="l"/>
                    <a:tab pos="18288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9pPr>
              </a:lstStyle>
              <a:p>
                <a:pPr algn="ctr" eaLnBrk="1" hangingPunct="1">
                  <a:lnSpc>
                    <a:spcPts val="2900"/>
                  </a:lnSpc>
                </a:pPr>
                <a:r>
                  <a:rPr lang="en-US" sz="2000">
                    <a:solidFill>
                      <a:srgbClr val="FF0000"/>
                    </a:solidFill>
                  </a:rPr>
                  <a:t>Random</a:t>
                </a:r>
                <a:r>
                  <a:rPr lang="en-US" sz="2000"/>
                  <a:t> 3 sec</a:t>
                </a:r>
              </a:p>
              <a:p>
                <a:pPr algn="ctr" eaLnBrk="1" hangingPunct="1">
                  <a:lnSpc>
                    <a:spcPts val="2900"/>
                  </a:lnSpc>
                </a:pPr>
                <a:r>
                  <a:rPr lang="en-US" sz="2000"/>
                  <a:t>wind speed</a:t>
                </a:r>
              </a:p>
              <a:p>
                <a:pPr algn="ctr" eaLnBrk="1" hangingPunct="1">
                  <a:lnSpc>
                    <a:spcPts val="2900"/>
                  </a:lnSpc>
                </a:pPr>
                <a:r>
                  <a:rPr lang="en-US" sz="2000"/>
                  <a:t>(e.g.V = 110 mph</a:t>
                </a:r>
              </a:p>
              <a:p>
                <a:pPr algn="ctr" eaLnBrk="1" hangingPunct="1">
                  <a:lnSpc>
                    <a:spcPts val="2900"/>
                  </a:lnSpc>
                </a:pPr>
                <a:r>
                  <a:rPr lang="en-US" sz="2000"/>
                  <a:t>With COV = 0.1)</a:t>
                </a:r>
              </a:p>
            </p:txBody>
          </p:sp>
        </p:grpSp>
        <p:sp>
          <p:nvSpPr>
            <p:cNvPr id="43163" name="Freeform 8"/>
            <p:cNvSpPr>
              <a:spLocks/>
            </p:cNvSpPr>
            <p:nvPr/>
          </p:nvSpPr>
          <p:spPr bwMode="auto">
            <a:xfrm>
              <a:off x="1314" y="2691"/>
              <a:ext cx="361" cy="26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w 10000"/>
                <a:gd name="T13" fmla="*/ 0 h 10000"/>
                <a:gd name="T14" fmla="*/ 0 w 10000"/>
                <a:gd name="T15" fmla="*/ 0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7500" y="0"/>
                  </a:moveTo>
                  <a:lnTo>
                    <a:pt x="7500" y="2500"/>
                  </a:lnTo>
                  <a:lnTo>
                    <a:pt x="0" y="2500"/>
                  </a:lnTo>
                  <a:lnTo>
                    <a:pt x="0" y="7500"/>
                  </a:lnTo>
                  <a:lnTo>
                    <a:pt x="7500" y="7500"/>
                  </a:lnTo>
                  <a:lnTo>
                    <a:pt x="7500" y="10000"/>
                  </a:lnTo>
                  <a:lnTo>
                    <a:pt x="10000" y="5000"/>
                  </a:lnTo>
                  <a:close/>
                  <a:moveTo>
                    <a:pt x="7500" y="0"/>
                  </a:moveTo>
                </a:path>
              </a:pathLst>
            </a:custGeom>
            <a:solidFill>
              <a:schemeClr val="accent1"/>
            </a:solidFill>
            <a:ln w="9525">
              <a:solidFill>
                <a:schemeClr val="tx1"/>
              </a:solidFill>
              <a:prstDash val="solid"/>
              <a:round/>
              <a:headEnd/>
              <a:tailEnd/>
            </a:ln>
          </p:spPr>
          <p:txBody>
            <a:bodyPr/>
            <a:lstStyle/>
            <a:p>
              <a:endParaRPr lang="en-US"/>
            </a:p>
          </p:txBody>
        </p:sp>
      </p:grpSp>
      <p:grpSp>
        <p:nvGrpSpPr>
          <p:cNvPr id="4" name="Group 9"/>
          <p:cNvGrpSpPr>
            <a:grpSpLocks/>
          </p:cNvGrpSpPr>
          <p:nvPr/>
        </p:nvGrpSpPr>
        <p:grpSpPr bwMode="auto">
          <a:xfrm>
            <a:off x="2867025" y="3762375"/>
            <a:ext cx="2879725" cy="2362200"/>
            <a:chOff x="1806" y="2370"/>
            <a:chExt cx="1814" cy="1488"/>
          </a:xfrm>
        </p:grpSpPr>
        <p:grpSp>
          <p:nvGrpSpPr>
            <p:cNvPr id="43139" name="Group 10"/>
            <p:cNvGrpSpPr>
              <a:grpSpLocks/>
            </p:cNvGrpSpPr>
            <p:nvPr/>
          </p:nvGrpSpPr>
          <p:grpSpPr bwMode="auto">
            <a:xfrm>
              <a:off x="1806" y="2370"/>
              <a:ext cx="1748" cy="1488"/>
              <a:chOff x="1866" y="2344"/>
              <a:chExt cx="1748" cy="1488"/>
            </a:xfrm>
          </p:grpSpPr>
          <p:sp>
            <p:nvSpPr>
              <p:cNvPr id="43141" name="Freeform 11"/>
              <p:cNvSpPr>
                <a:spLocks/>
              </p:cNvSpPr>
              <p:nvPr/>
            </p:nvSpPr>
            <p:spPr bwMode="auto">
              <a:xfrm>
                <a:off x="2076" y="2546"/>
                <a:ext cx="435" cy="648"/>
              </a:xfrm>
              <a:custGeom>
                <a:avLst/>
                <a:gdLst>
                  <a:gd name="T0" fmla="*/ 0 w 10000"/>
                  <a:gd name="T1" fmla="*/ 2 h 10000"/>
                  <a:gd name="T2" fmla="*/ 1 w 10000"/>
                  <a:gd name="T3" fmla="*/ 0 h 10000"/>
                  <a:gd name="T4" fmla="*/ 1 w 10000"/>
                  <a:gd name="T5" fmla="*/ 1 h 10000"/>
                  <a:gd name="T6" fmla="*/ 0 w 10000"/>
                  <a:gd name="T7" fmla="*/ 3 h 10000"/>
                  <a:gd name="T8" fmla="*/ 0 w 10000"/>
                  <a:gd name="T9" fmla="*/ 2 h 10000"/>
                  <a:gd name="T10" fmla="*/ 0 w 10000"/>
                  <a:gd name="T11" fmla="*/ 2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6111"/>
                    </a:moveTo>
                    <a:lnTo>
                      <a:pt x="10000" y="0"/>
                    </a:lnTo>
                    <a:lnTo>
                      <a:pt x="10000" y="3888"/>
                    </a:lnTo>
                    <a:lnTo>
                      <a:pt x="0" y="10000"/>
                    </a:lnTo>
                    <a:lnTo>
                      <a:pt x="0" y="6111"/>
                    </a:lnTo>
                    <a:close/>
                    <a:moveTo>
                      <a:pt x="0" y="6111"/>
                    </a:moveTo>
                  </a:path>
                </a:pathLst>
              </a:custGeom>
              <a:solidFill>
                <a:schemeClr val="accent1"/>
              </a:solidFill>
              <a:ln w="9525">
                <a:solidFill>
                  <a:schemeClr val="tx1"/>
                </a:solidFill>
                <a:prstDash val="solid"/>
                <a:round/>
                <a:headEnd/>
                <a:tailEnd/>
              </a:ln>
            </p:spPr>
            <p:txBody>
              <a:bodyPr/>
              <a:lstStyle/>
              <a:p>
                <a:endParaRPr lang="en-US"/>
              </a:p>
            </p:txBody>
          </p:sp>
          <p:sp>
            <p:nvSpPr>
              <p:cNvPr id="43142" name="Freeform 12"/>
              <p:cNvSpPr>
                <a:spLocks/>
              </p:cNvSpPr>
              <p:nvPr/>
            </p:nvSpPr>
            <p:spPr bwMode="auto">
              <a:xfrm>
                <a:off x="2079" y="2949"/>
                <a:ext cx="567" cy="250"/>
              </a:xfrm>
              <a:custGeom>
                <a:avLst/>
                <a:gdLst>
                  <a:gd name="T0" fmla="*/ 0 w 10000"/>
                  <a:gd name="T1" fmla="*/ 0 h 10000"/>
                  <a:gd name="T2" fmla="*/ 2 w 10000"/>
                  <a:gd name="T3" fmla="*/ 0 h 10000"/>
                  <a:gd name="T4" fmla="*/ 2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solidFill>
                <a:srgbClr val="99CCFF"/>
              </a:solidFill>
              <a:ln w="9525">
                <a:solidFill>
                  <a:schemeClr val="tx1"/>
                </a:solidFill>
                <a:prstDash val="solid"/>
                <a:round/>
                <a:headEnd/>
                <a:tailEnd/>
              </a:ln>
            </p:spPr>
            <p:txBody>
              <a:bodyPr/>
              <a:lstStyle/>
              <a:p>
                <a:endParaRPr lang="en-US"/>
              </a:p>
            </p:txBody>
          </p:sp>
          <p:sp>
            <p:nvSpPr>
              <p:cNvPr id="43143" name="Freeform 13"/>
              <p:cNvSpPr>
                <a:spLocks/>
              </p:cNvSpPr>
              <p:nvPr/>
            </p:nvSpPr>
            <p:spPr bwMode="auto">
              <a:xfrm>
                <a:off x="2510" y="2550"/>
                <a:ext cx="567" cy="250"/>
              </a:xfrm>
              <a:custGeom>
                <a:avLst/>
                <a:gdLst>
                  <a:gd name="T0" fmla="*/ 0 w 10000"/>
                  <a:gd name="T1" fmla="*/ 0 h 10000"/>
                  <a:gd name="T2" fmla="*/ 2 w 10000"/>
                  <a:gd name="T3" fmla="*/ 0 h 10000"/>
                  <a:gd name="T4" fmla="*/ 2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solidFill>
                <a:schemeClr val="accent1"/>
              </a:solidFill>
              <a:ln w="9525">
                <a:solidFill>
                  <a:schemeClr val="tx1"/>
                </a:solidFill>
                <a:prstDash val="solid"/>
                <a:round/>
                <a:headEnd/>
                <a:tailEnd/>
              </a:ln>
            </p:spPr>
            <p:txBody>
              <a:bodyPr/>
              <a:lstStyle/>
              <a:p>
                <a:endParaRPr lang="en-US"/>
              </a:p>
            </p:txBody>
          </p:sp>
          <p:sp>
            <p:nvSpPr>
              <p:cNvPr id="43144" name="Freeform 14"/>
              <p:cNvSpPr>
                <a:spLocks/>
              </p:cNvSpPr>
              <p:nvPr/>
            </p:nvSpPr>
            <p:spPr bwMode="auto">
              <a:xfrm>
                <a:off x="2079" y="2743"/>
                <a:ext cx="567" cy="206"/>
              </a:xfrm>
              <a:custGeom>
                <a:avLst/>
                <a:gdLst>
                  <a:gd name="T0" fmla="*/ 0 w 10000"/>
                  <a:gd name="T1" fmla="*/ 0 h 10000"/>
                  <a:gd name="T2" fmla="*/ 2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10000" y="10000"/>
                    </a:lnTo>
                    <a:lnTo>
                      <a:pt x="4691" y="0"/>
                    </a:lnTo>
                    <a:lnTo>
                      <a:pt x="0" y="10000"/>
                    </a:lnTo>
                    <a:close/>
                    <a:moveTo>
                      <a:pt x="0" y="10000"/>
                    </a:moveTo>
                  </a:path>
                </a:pathLst>
              </a:custGeom>
              <a:solidFill>
                <a:srgbClr val="99CCFF"/>
              </a:solidFill>
              <a:ln w="9525">
                <a:solidFill>
                  <a:schemeClr val="tx1"/>
                </a:solidFill>
                <a:prstDash val="solid"/>
                <a:round/>
                <a:headEnd/>
                <a:tailEnd/>
              </a:ln>
            </p:spPr>
            <p:txBody>
              <a:bodyPr/>
              <a:lstStyle/>
              <a:p>
                <a:endParaRPr lang="en-US"/>
              </a:p>
            </p:txBody>
          </p:sp>
          <p:sp>
            <p:nvSpPr>
              <p:cNvPr id="43145" name="Freeform 15"/>
              <p:cNvSpPr>
                <a:spLocks/>
              </p:cNvSpPr>
              <p:nvPr/>
            </p:nvSpPr>
            <p:spPr bwMode="auto">
              <a:xfrm>
                <a:off x="2509" y="2344"/>
                <a:ext cx="567" cy="206"/>
              </a:xfrm>
              <a:custGeom>
                <a:avLst/>
                <a:gdLst>
                  <a:gd name="T0" fmla="*/ 0 w 10000"/>
                  <a:gd name="T1" fmla="*/ 0 h 10000"/>
                  <a:gd name="T2" fmla="*/ 2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lnTo>
                      <a:pt x="10000" y="10000"/>
                    </a:lnTo>
                    <a:lnTo>
                      <a:pt x="4691" y="0"/>
                    </a:lnTo>
                    <a:lnTo>
                      <a:pt x="0" y="10000"/>
                    </a:lnTo>
                    <a:close/>
                    <a:moveTo>
                      <a:pt x="0" y="10000"/>
                    </a:moveTo>
                  </a:path>
                </a:pathLst>
              </a:custGeom>
              <a:solidFill>
                <a:schemeClr val="accent1"/>
              </a:solidFill>
              <a:ln w="9525">
                <a:solidFill>
                  <a:schemeClr val="tx1"/>
                </a:solidFill>
                <a:prstDash val="solid"/>
                <a:round/>
                <a:headEnd/>
                <a:tailEnd/>
              </a:ln>
            </p:spPr>
            <p:txBody>
              <a:bodyPr/>
              <a:lstStyle/>
              <a:p>
                <a:endParaRPr lang="en-US"/>
              </a:p>
            </p:txBody>
          </p:sp>
          <p:sp>
            <p:nvSpPr>
              <p:cNvPr id="43146" name="Freeform 16"/>
              <p:cNvSpPr>
                <a:spLocks/>
              </p:cNvSpPr>
              <p:nvPr/>
            </p:nvSpPr>
            <p:spPr bwMode="auto">
              <a:xfrm>
                <a:off x="2643" y="2549"/>
                <a:ext cx="435" cy="648"/>
              </a:xfrm>
              <a:custGeom>
                <a:avLst/>
                <a:gdLst>
                  <a:gd name="T0" fmla="*/ 0 w 10000"/>
                  <a:gd name="T1" fmla="*/ 2 h 10000"/>
                  <a:gd name="T2" fmla="*/ 1 w 10000"/>
                  <a:gd name="T3" fmla="*/ 0 h 10000"/>
                  <a:gd name="T4" fmla="*/ 1 w 10000"/>
                  <a:gd name="T5" fmla="*/ 1 h 10000"/>
                  <a:gd name="T6" fmla="*/ 0 w 10000"/>
                  <a:gd name="T7" fmla="*/ 3 h 10000"/>
                  <a:gd name="T8" fmla="*/ 0 w 10000"/>
                  <a:gd name="T9" fmla="*/ 2 h 10000"/>
                  <a:gd name="T10" fmla="*/ 0 w 10000"/>
                  <a:gd name="T11" fmla="*/ 2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6111"/>
                    </a:moveTo>
                    <a:lnTo>
                      <a:pt x="10000" y="0"/>
                    </a:lnTo>
                    <a:lnTo>
                      <a:pt x="10000" y="3888"/>
                    </a:lnTo>
                    <a:lnTo>
                      <a:pt x="0" y="10000"/>
                    </a:lnTo>
                    <a:lnTo>
                      <a:pt x="0" y="6111"/>
                    </a:lnTo>
                    <a:close/>
                    <a:moveTo>
                      <a:pt x="0" y="6111"/>
                    </a:moveTo>
                  </a:path>
                </a:pathLst>
              </a:custGeom>
              <a:solidFill>
                <a:srgbClr val="99CCFF"/>
              </a:solidFill>
              <a:ln w="9525">
                <a:solidFill>
                  <a:schemeClr val="tx1"/>
                </a:solidFill>
                <a:prstDash val="solid"/>
                <a:round/>
                <a:headEnd/>
                <a:tailEnd/>
              </a:ln>
            </p:spPr>
            <p:txBody>
              <a:bodyPr/>
              <a:lstStyle/>
              <a:p>
                <a:endParaRPr lang="en-US"/>
              </a:p>
            </p:txBody>
          </p:sp>
          <p:sp>
            <p:nvSpPr>
              <p:cNvPr id="43147" name="Freeform 17"/>
              <p:cNvSpPr>
                <a:spLocks/>
              </p:cNvSpPr>
              <p:nvPr/>
            </p:nvSpPr>
            <p:spPr bwMode="auto">
              <a:xfrm>
                <a:off x="2343" y="2345"/>
                <a:ext cx="729" cy="597"/>
              </a:xfrm>
              <a:custGeom>
                <a:avLst/>
                <a:gdLst>
                  <a:gd name="T0" fmla="*/ 0 w 10000"/>
                  <a:gd name="T1" fmla="*/ 1 h 10000"/>
                  <a:gd name="T2" fmla="*/ 2 w 10000"/>
                  <a:gd name="T3" fmla="*/ 0 h 10000"/>
                  <a:gd name="T4" fmla="*/ 4 w 10000"/>
                  <a:gd name="T5" fmla="*/ 1 h 10000"/>
                  <a:gd name="T6" fmla="*/ 2 w 10000"/>
                  <a:gd name="T7" fmla="*/ 2 h 10000"/>
                  <a:gd name="T8" fmla="*/ 0 w 10000"/>
                  <a:gd name="T9" fmla="*/ 1 h 10000"/>
                  <a:gd name="T10" fmla="*/ 0 w 10000"/>
                  <a:gd name="T11" fmla="*/ 1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6733"/>
                    </a:moveTo>
                    <a:lnTo>
                      <a:pt x="5884" y="0"/>
                    </a:lnTo>
                    <a:lnTo>
                      <a:pt x="10000" y="3316"/>
                    </a:lnTo>
                    <a:lnTo>
                      <a:pt x="4032" y="10000"/>
                    </a:lnTo>
                    <a:lnTo>
                      <a:pt x="0" y="6733"/>
                    </a:lnTo>
                    <a:close/>
                    <a:moveTo>
                      <a:pt x="0" y="6733"/>
                    </a:moveTo>
                  </a:path>
                </a:pathLst>
              </a:custGeom>
              <a:solidFill>
                <a:srgbClr val="FFFF66"/>
              </a:solidFill>
              <a:ln w="9525">
                <a:solidFill>
                  <a:schemeClr val="tx1"/>
                </a:solidFill>
                <a:prstDash val="solid"/>
                <a:round/>
                <a:headEnd/>
                <a:tailEnd/>
              </a:ln>
            </p:spPr>
            <p:txBody>
              <a:bodyPr/>
              <a:lstStyle/>
              <a:p>
                <a:endParaRPr lang="en-US"/>
              </a:p>
            </p:txBody>
          </p:sp>
          <p:sp>
            <p:nvSpPr>
              <p:cNvPr id="43148" name="Freeform 18"/>
              <p:cNvSpPr>
                <a:spLocks/>
              </p:cNvSpPr>
              <p:nvPr/>
            </p:nvSpPr>
            <p:spPr bwMode="auto">
              <a:xfrm>
                <a:off x="2076" y="2345"/>
                <a:ext cx="696" cy="597"/>
              </a:xfrm>
              <a:custGeom>
                <a:avLst/>
                <a:gdLst>
                  <a:gd name="T0" fmla="*/ 0 w 10000"/>
                  <a:gd name="T1" fmla="*/ 2 h 10000"/>
                  <a:gd name="T2" fmla="*/ 1 w 10000"/>
                  <a:gd name="T3" fmla="*/ 1 h 10000"/>
                  <a:gd name="T4" fmla="*/ 3 w 10000"/>
                  <a:gd name="T5" fmla="*/ 0 h 10000"/>
                  <a:gd name="T6" fmla="*/ 2 w 10000"/>
                  <a:gd name="T7" fmla="*/ 1 h 10000"/>
                  <a:gd name="T8" fmla="*/ 0 w 10000"/>
                  <a:gd name="T9" fmla="*/ 2 h 10000"/>
                  <a:gd name="T10" fmla="*/ 0 w 10000"/>
                  <a:gd name="T11" fmla="*/ 2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10000"/>
                    </a:moveTo>
                    <a:lnTo>
                      <a:pt x="3793" y="6683"/>
                    </a:lnTo>
                    <a:lnTo>
                      <a:pt x="10000" y="0"/>
                    </a:lnTo>
                    <a:lnTo>
                      <a:pt x="6250" y="3316"/>
                    </a:lnTo>
                    <a:lnTo>
                      <a:pt x="0" y="10000"/>
                    </a:lnTo>
                    <a:close/>
                    <a:moveTo>
                      <a:pt x="0" y="10000"/>
                    </a:moveTo>
                  </a:path>
                </a:pathLst>
              </a:custGeom>
              <a:solidFill>
                <a:srgbClr val="FFFF66"/>
              </a:solidFill>
              <a:ln w="9525">
                <a:solidFill>
                  <a:schemeClr val="tx1"/>
                </a:solidFill>
                <a:prstDash val="solid"/>
                <a:round/>
                <a:headEnd/>
                <a:tailEnd/>
              </a:ln>
            </p:spPr>
            <p:txBody>
              <a:bodyPr/>
              <a:lstStyle/>
              <a:p>
                <a:endParaRPr lang="en-US"/>
              </a:p>
            </p:txBody>
          </p:sp>
          <p:sp>
            <p:nvSpPr>
              <p:cNvPr id="43149" name="Freeform 19"/>
              <p:cNvSpPr>
                <a:spLocks/>
              </p:cNvSpPr>
              <p:nvPr/>
            </p:nvSpPr>
            <p:spPr bwMode="auto">
              <a:xfrm>
                <a:off x="2574" y="2903"/>
                <a:ext cx="69" cy="30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9900"/>
                    </a:moveTo>
                    <a:lnTo>
                      <a:pt x="0" y="0"/>
                    </a:lnTo>
                    <a:lnTo>
                      <a:pt x="10000" y="1600"/>
                    </a:lnTo>
                    <a:lnTo>
                      <a:pt x="10000" y="10000"/>
                    </a:lnTo>
                    <a:lnTo>
                      <a:pt x="0" y="9900"/>
                    </a:lnTo>
                    <a:close/>
                    <a:moveTo>
                      <a:pt x="0" y="9900"/>
                    </a:moveTo>
                  </a:path>
                </a:pathLst>
              </a:custGeom>
              <a:solidFill>
                <a:srgbClr val="0000FF"/>
              </a:solidFill>
              <a:ln w="9525">
                <a:solidFill>
                  <a:srgbClr val="000099"/>
                </a:solidFill>
                <a:prstDash val="solid"/>
                <a:round/>
                <a:headEnd/>
                <a:tailEnd/>
              </a:ln>
            </p:spPr>
            <p:txBody>
              <a:bodyPr/>
              <a:lstStyle/>
              <a:p>
                <a:endParaRPr lang="en-US"/>
              </a:p>
            </p:txBody>
          </p:sp>
          <p:sp>
            <p:nvSpPr>
              <p:cNvPr id="43150" name="Freeform 20"/>
              <p:cNvSpPr>
                <a:spLocks/>
              </p:cNvSpPr>
              <p:nvPr/>
            </p:nvSpPr>
            <p:spPr bwMode="auto">
              <a:xfrm flipH="1">
                <a:off x="2079" y="2894"/>
                <a:ext cx="69" cy="300"/>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9900"/>
                    </a:moveTo>
                    <a:lnTo>
                      <a:pt x="0" y="0"/>
                    </a:lnTo>
                    <a:lnTo>
                      <a:pt x="10000" y="1600"/>
                    </a:lnTo>
                    <a:lnTo>
                      <a:pt x="10000" y="10000"/>
                    </a:lnTo>
                    <a:lnTo>
                      <a:pt x="0" y="9900"/>
                    </a:lnTo>
                    <a:close/>
                    <a:moveTo>
                      <a:pt x="0" y="9900"/>
                    </a:moveTo>
                  </a:path>
                </a:pathLst>
              </a:custGeom>
              <a:solidFill>
                <a:srgbClr val="0000FF"/>
              </a:solidFill>
              <a:ln w="9525">
                <a:solidFill>
                  <a:srgbClr val="000099"/>
                </a:solidFill>
                <a:prstDash val="solid"/>
                <a:round/>
                <a:headEnd/>
                <a:tailEnd/>
              </a:ln>
            </p:spPr>
            <p:txBody>
              <a:bodyPr/>
              <a:lstStyle/>
              <a:p>
                <a:endParaRPr lang="en-US"/>
              </a:p>
            </p:txBody>
          </p:sp>
          <p:sp>
            <p:nvSpPr>
              <p:cNvPr id="43151" name="Freeform 21"/>
              <p:cNvSpPr>
                <a:spLocks/>
              </p:cNvSpPr>
              <p:nvPr/>
            </p:nvSpPr>
            <p:spPr bwMode="auto">
              <a:xfrm>
                <a:off x="2646" y="2906"/>
                <a:ext cx="45" cy="29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1237"/>
                    </a:moveTo>
                    <a:lnTo>
                      <a:pt x="10000" y="0"/>
                    </a:lnTo>
                    <a:lnTo>
                      <a:pt x="10000" y="8556"/>
                    </a:lnTo>
                    <a:lnTo>
                      <a:pt x="0" y="10000"/>
                    </a:lnTo>
                    <a:lnTo>
                      <a:pt x="0" y="1237"/>
                    </a:lnTo>
                    <a:close/>
                    <a:moveTo>
                      <a:pt x="0" y="1237"/>
                    </a:moveTo>
                  </a:path>
                </a:pathLst>
              </a:custGeom>
              <a:solidFill>
                <a:srgbClr val="0000FF"/>
              </a:solidFill>
              <a:ln w="9525">
                <a:solidFill>
                  <a:srgbClr val="000099"/>
                </a:solidFill>
                <a:prstDash val="solid"/>
                <a:round/>
                <a:headEnd/>
                <a:tailEnd/>
              </a:ln>
            </p:spPr>
            <p:txBody>
              <a:bodyPr/>
              <a:lstStyle/>
              <a:p>
                <a:endParaRPr lang="en-US"/>
              </a:p>
            </p:txBody>
          </p:sp>
          <p:sp>
            <p:nvSpPr>
              <p:cNvPr id="43152" name="Freeform 22"/>
              <p:cNvSpPr>
                <a:spLocks/>
              </p:cNvSpPr>
              <p:nvPr/>
            </p:nvSpPr>
            <p:spPr bwMode="auto">
              <a:xfrm>
                <a:off x="3027" y="2555"/>
                <a:ext cx="45" cy="29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1237"/>
                    </a:moveTo>
                    <a:lnTo>
                      <a:pt x="10000" y="0"/>
                    </a:lnTo>
                    <a:lnTo>
                      <a:pt x="10000" y="8556"/>
                    </a:lnTo>
                    <a:lnTo>
                      <a:pt x="0" y="10000"/>
                    </a:lnTo>
                    <a:lnTo>
                      <a:pt x="0" y="1237"/>
                    </a:lnTo>
                    <a:close/>
                    <a:moveTo>
                      <a:pt x="0" y="1237"/>
                    </a:moveTo>
                  </a:path>
                </a:pathLst>
              </a:custGeom>
              <a:solidFill>
                <a:srgbClr val="0000FF"/>
              </a:solidFill>
              <a:ln w="9525">
                <a:solidFill>
                  <a:srgbClr val="000099"/>
                </a:solidFill>
                <a:prstDash val="solid"/>
                <a:round/>
                <a:headEnd/>
                <a:tailEnd/>
              </a:ln>
            </p:spPr>
            <p:txBody>
              <a:bodyPr/>
              <a:lstStyle/>
              <a:p>
                <a:endParaRPr lang="en-US"/>
              </a:p>
            </p:txBody>
          </p:sp>
          <p:sp>
            <p:nvSpPr>
              <p:cNvPr id="43153" name="Freeform 23"/>
              <p:cNvSpPr>
                <a:spLocks/>
              </p:cNvSpPr>
              <p:nvPr/>
            </p:nvSpPr>
            <p:spPr bwMode="auto">
              <a:xfrm>
                <a:off x="2352" y="2696"/>
                <a:ext cx="333" cy="23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8474" y="10000"/>
                    </a:moveTo>
                    <a:lnTo>
                      <a:pt x="10000" y="8170"/>
                    </a:lnTo>
                    <a:lnTo>
                      <a:pt x="1610" y="0"/>
                    </a:lnTo>
                    <a:lnTo>
                      <a:pt x="0" y="2073"/>
                    </a:lnTo>
                    <a:lnTo>
                      <a:pt x="8474" y="10000"/>
                    </a:lnTo>
                    <a:close/>
                    <a:moveTo>
                      <a:pt x="8474" y="10000"/>
                    </a:moveTo>
                  </a:path>
                </a:pathLst>
              </a:custGeom>
              <a:solidFill>
                <a:schemeClr val="accent1"/>
              </a:solidFill>
              <a:ln w="9525">
                <a:solidFill>
                  <a:srgbClr val="FF9933"/>
                </a:solidFill>
                <a:prstDash val="solid"/>
                <a:round/>
                <a:headEnd/>
                <a:tailEnd/>
              </a:ln>
            </p:spPr>
            <p:txBody>
              <a:bodyPr/>
              <a:lstStyle/>
              <a:p>
                <a:endParaRPr lang="en-US"/>
              </a:p>
            </p:txBody>
          </p:sp>
          <p:sp>
            <p:nvSpPr>
              <p:cNvPr id="43154" name="Freeform 24"/>
              <p:cNvSpPr>
                <a:spLocks/>
              </p:cNvSpPr>
              <p:nvPr/>
            </p:nvSpPr>
            <p:spPr bwMode="auto">
              <a:xfrm>
                <a:off x="2721" y="2351"/>
                <a:ext cx="333" cy="23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8474" y="10000"/>
                    </a:moveTo>
                    <a:lnTo>
                      <a:pt x="10000" y="8170"/>
                    </a:lnTo>
                    <a:lnTo>
                      <a:pt x="1610" y="0"/>
                    </a:lnTo>
                    <a:lnTo>
                      <a:pt x="0" y="2073"/>
                    </a:lnTo>
                    <a:lnTo>
                      <a:pt x="8474" y="10000"/>
                    </a:lnTo>
                    <a:close/>
                    <a:moveTo>
                      <a:pt x="8474" y="10000"/>
                    </a:moveTo>
                  </a:path>
                </a:pathLst>
              </a:custGeom>
              <a:solidFill>
                <a:schemeClr val="accent1"/>
              </a:solidFill>
              <a:ln w="9525">
                <a:solidFill>
                  <a:srgbClr val="FF9933"/>
                </a:solidFill>
                <a:prstDash val="solid"/>
                <a:round/>
                <a:headEnd/>
                <a:tailEnd/>
              </a:ln>
            </p:spPr>
            <p:txBody>
              <a:bodyPr/>
              <a:lstStyle/>
              <a:p>
                <a:endParaRPr lang="en-US"/>
              </a:p>
            </p:txBody>
          </p:sp>
          <p:sp>
            <p:nvSpPr>
              <p:cNvPr id="43155" name="Freeform 25"/>
              <p:cNvSpPr>
                <a:spLocks/>
              </p:cNvSpPr>
              <p:nvPr/>
            </p:nvSpPr>
            <p:spPr bwMode="auto">
              <a:xfrm>
                <a:off x="2571" y="2504"/>
                <a:ext cx="489" cy="426"/>
              </a:xfrm>
              <a:custGeom>
                <a:avLst/>
                <a:gdLst>
                  <a:gd name="T0" fmla="*/ 0 w 10000"/>
                  <a:gd name="T1" fmla="*/ 1 h 10000"/>
                  <a:gd name="T2" fmla="*/ 1 w 10000"/>
                  <a:gd name="T3" fmla="*/ 0 h 10000"/>
                  <a:gd name="T4" fmla="*/ 1 w 10000"/>
                  <a:gd name="T5" fmla="*/ 0 h 10000"/>
                  <a:gd name="T6" fmla="*/ 0 w 10000"/>
                  <a:gd name="T7" fmla="*/ 1 h 10000"/>
                  <a:gd name="T8" fmla="*/ 0 w 10000"/>
                  <a:gd name="T9" fmla="*/ 1 h 10000"/>
                  <a:gd name="T10" fmla="*/ 0 w 10000"/>
                  <a:gd name="T11" fmla="*/ 1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9154"/>
                    </a:moveTo>
                    <a:lnTo>
                      <a:pt x="8834" y="0"/>
                    </a:lnTo>
                    <a:lnTo>
                      <a:pt x="10000" y="915"/>
                    </a:lnTo>
                    <a:lnTo>
                      <a:pt x="1288" y="10000"/>
                    </a:lnTo>
                    <a:lnTo>
                      <a:pt x="0" y="9154"/>
                    </a:lnTo>
                    <a:close/>
                    <a:moveTo>
                      <a:pt x="0" y="9154"/>
                    </a:moveTo>
                  </a:path>
                </a:pathLst>
              </a:custGeom>
              <a:solidFill>
                <a:schemeClr val="accent1"/>
              </a:solidFill>
              <a:ln w="9525">
                <a:solidFill>
                  <a:srgbClr val="FF9933"/>
                </a:solidFill>
                <a:prstDash val="solid"/>
                <a:round/>
                <a:headEnd/>
                <a:tailEnd/>
              </a:ln>
            </p:spPr>
            <p:txBody>
              <a:bodyPr/>
              <a:lstStyle/>
              <a:p>
                <a:endParaRPr lang="en-US"/>
              </a:p>
            </p:txBody>
          </p:sp>
          <p:sp>
            <p:nvSpPr>
              <p:cNvPr id="43156" name="Freeform 26"/>
              <p:cNvSpPr>
                <a:spLocks/>
              </p:cNvSpPr>
              <p:nvPr/>
            </p:nvSpPr>
            <p:spPr bwMode="auto">
              <a:xfrm>
                <a:off x="2565" y="2846"/>
                <a:ext cx="126" cy="8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4615" y="0"/>
                    </a:moveTo>
                    <a:lnTo>
                      <a:pt x="10000" y="4827"/>
                    </a:lnTo>
                    <a:lnTo>
                      <a:pt x="5897" y="10000"/>
                    </a:lnTo>
                    <a:lnTo>
                      <a:pt x="0" y="5172"/>
                    </a:lnTo>
                    <a:lnTo>
                      <a:pt x="4615" y="0"/>
                    </a:lnTo>
                    <a:close/>
                    <a:moveTo>
                      <a:pt x="4615" y="0"/>
                    </a:moveTo>
                  </a:path>
                </a:pathLst>
              </a:custGeom>
              <a:solidFill>
                <a:srgbClr val="FF0000"/>
              </a:solidFill>
              <a:ln w="9525">
                <a:solidFill>
                  <a:srgbClr val="FF0000"/>
                </a:solidFill>
                <a:prstDash val="solid"/>
                <a:round/>
                <a:headEnd/>
                <a:tailEnd/>
              </a:ln>
            </p:spPr>
            <p:txBody>
              <a:bodyPr/>
              <a:lstStyle/>
              <a:p>
                <a:endParaRPr lang="en-US"/>
              </a:p>
            </p:txBody>
          </p:sp>
          <p:sp>
            <p:nvSpPr>
              <p:cNvPr id="43157" name="Freeform 27"/>
              <p:cNvSpPr>
                <a:spLocks/>
              </p:cNvSpPr>
              <p:nvPr/>
            </p:nvSpPr>
            <p:spPr bwMode="auto">
              <a:xfrm>
                <a:off x="2937" y="2501"/>
                <a:ext cx="126" cy="8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4615" y="0"/>
                    </a:moveTo>
                    <a:lnTo>
                      <a:pt x="10000" y="4827"/>
                    </a:lnTo>
                    <a:lnTo>
                      <a:pt x="5897" y="10000"/>
                    </a:lnTo>
                    <a:lnTo>
                      <a:pt x="0" y="5172"/>
                    </a:lnTo>
                    <a:lnTo>
                      <a:pt x="4615" y="0"/>
                    </a:lnTo>
                    <a:close/>
                    <a:moveTo>
                      <a:pt x="4615" y="0"/>
                    </a:moveTo>
                  </a:path>
                </a:pathLst>
              </a:custGeom>
              <a:solidFill>
                <a:srgbClr val="FF0000"/>
              </a:solidFill>
              <a:ln w="9525">
                <a:solidFill>
                  <a:srgbClr val="FF0000"/>
                </a:solidFill>
                <a:prstDash val="solid"/>
                <a:round/>
                <a:headEnd/>
                <a:tailEnd/>
              </a:ln>
            </p:spPr>
            <p:txBody>
              <a:bodyPr/>
              <a:lstStyle/>
              <a:p>
                <a:endParaRPr lang="en-US"/>
              </a:p>
            </p:txBody>
          </p:sp>
          <p:sp>
            <p:nvSpPr>
              <p:cNvPr id="43158" name="Freeform 28"/>
              <p:cNvSpPr>
                <a:spLocks/>
              </p:cNvSpPr>
              <p:nvPr/>
            </p:nvSpPr>
            <p:spPr bwMode="auto">
              <a:xfrm>
                <a:off x="2343" y="2357"/>
                <a:ext cx="489" cy="426"/>
              </a:xfrm>
              <a:custGeom>
                <a:avLst/>
                <a:gdLst>
                  <a:gd name="T0" fmla="*/ 0 w 10000"/>
                  <a:gd name="T1" fmla="*/ 1 h 10000"/>
                  <a:gd name="T2" fmla="*/ 1 w 10000"/>
                  <a:gd name="T3" fmla="*/ 0 h 10000"/>
                  <a:gd name="T4" fmla="*/ 1 w 10000"/>
                  <a:gd name="T5" fmla="*/ 0 h 10000"/>
                  <a:gd name="T6" fmla="*/ 0 w 10000"/>
                  <a:gd name="T7" fmla="*/ 1 h 10000"/>
                  <a:gd name="T8" fmla="*/ 0 w 10000"/>
                  <a:gd name="T9" fmla="*/ 1 h 10000"/>
                  <a:gd name="T10" fmla="*/ 0 w 10000"/>
                  <a:gd name="T11" fmla="*/ 1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0" y="9154"/>
                    </a:moveTo>
                    <a:lnTo>
                      <a:pt x="8834" y="0"/>
                    </a:lnTo>
                    <a:lnTo>
                      <a:pt x="10000" y="915"/>
                    </a:lnTo>
                    <a:lnTo>
                      <a:pt x="1288" y="10000"/>
                    </a:lnTo>
                    <a:lnTo>
                      <a:pt x="0" y="9154"/>
                    </a:lnTo>
                    <a:close/>
                    <a:moveTo>
                      <a:pt x="0" y="9154"/>
                    </a:moveTo>
                  </a:path>
                </a:pathLst>
              </a:custGeom>
              <a:solidFill>
                <a:schemeClr val="accent1"/>
              </a:solidFill>
              <a:ln w="9525">
                <a:solidFill>
                  <a:srgbClr val="FF9933"/>
                </a:solidFill>
                <a:prstDash val="solid"/>
                <a:round/>
                <a:headEnd/>
                <a:tailEnd/>
              </a:ln>
            </p:spPr>
            <p:txBody>
              <a:bodyPr/>
              <a:lstStyle/>
              <a:p>
                <a:endParaRPr lang="en-US"/>
              </a:p>
            </p:txBody>
          </p:sp>
          <p:sp>
            <p:nvSpPr>
              <p:cNvPr id="43159" name="Freeform 29"/>
              <p:cNvSpPr>
                <a:spLocks/>
              </p:cNvSpPr>
              <p:nvPr/>
            </p:nvSpPr>
            <p:spPr bwMode="auto">
              <a:xfrm>
                <a:off x="2718" y="2351"/>
                <a:ext cx="126" cy="8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4615" y="0"/>
                    </a:moveTo>
                    <a:lnTo>
                      <a:pt x="10000" y="4827"/>
                    </a:lnTo>
                    <a:lnTo>
                      <a:pt x="5897" y="10000"/>
                    </a:lnTo>
                    <a:lnTo>
                      <a:pt x="0" y="5172"/>
                    </a:lnTo>
                    <a:lnTo>
                      <a:pt x="4615" y="0"/>
                    </a:lnTo>
                    <a:close/>
                    <a:moveTo>
                      <a:pt x="4615" y="0"/>
                    </a:moveTo>
                  </a:path>
                </a:pathLst>
              </a:custGeom>
              <a:solidFill>
                <a:srgbClr val="FF0000"/>
              </a:solidFill>
              <a:ln w="9525">
                <a:solidFill>
                  <a:srgbClr val="FF0000"/>
                </a:solidFill>
                <a:prstDash val="solid"/>
                <a:round/>
                <a:headEnd/>
                <a:tailEnd/>
              </a:ln>
            </p:spPr>
            <p:txBody>
              <a:bodyPr/>
              <a:lstStyle/>
              <a:p>
                <a:endParaRPr lang="en-US"/>
              </a:p>
            </p:txBody>
          </p:sp>
          <p:sp>
            <p:nvSpPr>
              <p:cNvPr id="43160" name="Freeform 30"/>
              <p:cNvSpPr>
                <a:spLocks/>
              </p:cNvSpPr>
              <p:nvPr/>
            </p:nvSpPr>
            <p:spPr bwMode="auto">
              <a:xfrm>
                <a:off x="2346" y="2696"/>
                <a:ext cx="126" cy="8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4615" y="0"/>
                    </a:moveTo>
                    <a:lnTo>
                      <a:pt x="10000" y="4827"/>
                    </a:lnTo>
                    <a:lnTo>
                      <a:pt x="5897" y="10000"/>
                    </a:lnTo>
                    <a:lnTo>
                      <a:pt x="0" y="5172"/>
                    </a:lnTo>
                    <a:lnTo>
                      <a:pt x="4615" y="0"/>
                    </a:lnTo>
                    <a:close/>
                    <a:moveTo>
                      <a:pt x="4615" y="0"/>
                    </a:moveTo>
                  </a:path>
                </a:pathLst>
              </a:custGeom>
              <a:solidFill>
                <a:srgbClr val="FF0000"/>
              </a:solidFill>
              <a:ln w="9525">
                <a:solidFill>
                  <a:srgbClr val="FF0000"/>
                </a:solidFill>
                <a:prstDash val="solid"/>
                <a:round/>
                <a:headEnd/>
                <a:tailEnd/>
              </a:ln>
            </p:spPr>
            <p:txBody>
              <a:bodyPr/>
              <a:lstStyle/>
              <a:p>
                <a:endParaRPr lang="en-US"/>
              </a:p>
            </p:txBody>
          </p:sp>
          <p:sp>
            <p:nvSpPr>
              <p:cNvPr id="43161" name="Text Box 31"/>
              <p:cNvSpPr txBox="1">
                <a:spLocks noChangeArrowheads="1"/>
              </p:cNvSpPr>
              <p:nvPr/>
            </p:nvSpPr>
            <p:spPr bwMode="auto">
              <a:xfrm>
                <a:off x="1866" y="3250"/>
                <a:ext cx="17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 pos="1828800" algn="l"/>
                  </a:tabLst>
                  <a:defRPr sz="2400">
                    <a:solidFill>
                      <a:schemeClr val="tx1"/>
                    </a:solidFill>
                    <a:latin typeface="Times New Roman" pitchFamily="18" charset="0"/>
                  </a:defRPr>
                </a:lvl1pPr>
                <a:lvl2pPr marL="742950" indent="-285750" eaLnBrk="0" hangingPunct="0">
                  <a:tabLst>
                    <a:tab pos="0" algn="l"/>
                    <a:tab pos="914400" algn="l"/>
                    <a:tab pos="1828800" algn="l"/>
                  </a:tabLst>
                  <a:defRPr sz="2400">
                    <a:solidFill>
                      <a:schemeClr val="tx1"/>
                    </a:solidFill>
                    <a:latin typeface="Times New Roman" pitchFamily="18" charset="0"/>
                  </a:defRPr>
                </a:lvl2pPr>
                <a:lvl3pPr marL="1143000" indent="-228600" eaLnBrk="0" hangingPunct="0">
                  <a:tabLst>
                    <a:tab pos="0" algn="l"/>
                    <a:tab pos="914400" algn="l"/>
                    <a:tab pos="1828800" algn="l"/>
                  </a:tabLst>
                  <a:defRPr sz="2400">
                    <a:solidFill>
                      <a:schemeClr val="tx1"/>
                    </a:solidFill>
                    <a:latin typeface="Times New Roman" pitchFamily="18" charset="0"/>
                  </a:defRPr>
                </a:lvl3pPr>
                <a:lvl4pPr marL="1600200" indent="-228600" eaLnBrk="0" hangingPunct="0">
                  <a:tabLst>
                    <a:tab pos="0" algn="l"/>
                    <a:tab pos="914400" algn="l"/>
                    <a:tab pos="1828800" algn="l"/>
                  </a:tabLst>
                  <a:defRPr sz="2400">
                    <a:solidFill>
                      <a:schemeClr val="tx1"/>
                    </a:solidFill>
                    <a:latin typeface="Times New Roman" pitchFamily="18" charset="0"/>
                  </a:defRPr>
                </a:lvl4pPr>
                <a:lvl5pPr marL="2057400" indent="-228600" eaLnBrk="0" hangingPunct="0">
                  <a:tabLst>
                    <a:tab pos="0" algn="l"/>
                    <a:tab pos="914400" algn="l"/>
                    <a:tab pos="18288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9pPr>
              </a:lstStyle>
              <a:p>
                <a:pPr eaLnBrk="1" hangingPunct="1">
                  <a:lnSpc>
                    <a:spcPts val="2400"/>
                  </a:lnSpc>
                </a:pPr>
                <a:r>
                  <a:rPr lang="en-US" sz="2000" b="1" u="sng" dirty="0"/>
                  <a:t>LOAD:</a:t>
                </a:r>
                <a:r>
                  <a:rPr lang="en-US" sz="2000" dirty="0"/>
                  <a:t> Modified Pressure</a:t>
                </a:r>
              </a:p>
              <a:p>
                <a:pPr eaLnBrk="1" hangingPunct="1">
                  <a:lnSpc>
                    <a:spcPts val="2400"/>
                  </a:lnSpc>
                </a:pPr>
                <a:r>
                  <a:rPr lang="en-US" sz="2000" dirty="0"/>
                  <a:t>Coefficients from ASCE 7</a:t>
                </a:r>
              </a:p>
              <a:p>
                <a:pPr eaLnBrk="1" hangingPunct="1">
                  <a:lnSpc>
                    <a:spcPts val="2400"/>
                  </a:lnSpc>
                </a:pPr>
                <a:r>
                  <a:rPr lang="en-US" sz="2000" dirty="0" smtClean="0">
                    <a:solidFill>
                      <a:srgbClr val="FF0000"/>
                    </a:solidFill>
                  </a:rPr>
                  <a:t>Randomized</a:t>
                </a:r>
                <a:endParaRPr lang="en-US" sz="2000" dirty="0"/>
              </a:p>
            </p:txBody>
          </p:sp>
        </p:grpSp>
        <p:sp>
          <p:nvSpPr>
            <p:cNvPr id="43140" name="Freeform 32"/>
            <p:cNvSpPr>
              <a:spLocks/>
            </p:cNvSpPr>
            <p:nvPr/>
          </p:nvSpPr>
          <p:spPr bwMode="auto">
            <a:xfrm>
              <a:off x="3259" y="2676"/>
              <a:ext cx="361" cy="267"/>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w 10000"/>
                <a:gd name="T13" fmla="*/ 0 h 10000"/>
                <a:gd name="T14" fmla="*/ 0 w 10000"/>
                <a:gd name="T15" fmla="*/ 0 h 10000"/>
                <a:gd name="T16" fmla="*/ 0 60000 65536"/>
                <a:gd name="T17" fmla="*/ 0 60000 65536"/>
                <a:gd name="T18" fmla="*/ 0 60000 65536"/>
                <a:gd name="T19" fmla="*/ 0 60000 65536"/>
                <a:gd name="T20" fmla="*/ 0 60000 65536"/>
                <a:gd name="T21" fmla="*/ 0 60000 65536"/>
                <a:gd name="T22" fmla="*/ 0 60000 65536"/>
                <a:gd name="T23" fmla="*/ 0 60000 65536"/>
                <a:gd name="T24" fmla="*/ 0 w 10000"/>
                <a:gd name="T25" fmla="*/ 0 h 10000"/>
                <a:gd name="T26" fmla="*/ 10000 w 10000"/>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0" h="10000">
                  <a:moveTo>
                    <a:pt x="7500" y="0"/>
                  </a:moveTo>
                  <a:lnTo>
                    <a:pt x="7500" y="2500"/>
                  </a:lnTo>
                  <a:lnTo>
                    <a:pt x="0" y="2500"/>
                  </a:lnTo>
                  <a:lnTo>
                    <a:pt x="0" y="7500"/>
                  </a:lnTo>
                  <a:lnTo>
                    <a:pt x="7500" y="7500"/>
                  </a:lnTo>
                  <a:lnTo>
                    <a:pt x="7500" y="10000"/>
                  </a:lnTo>
                  <a:lnTo>
                    <a:pt x="10000" y="5000"/>
                  </a:lnTo>
                  <a:close/>
                  <a:moveTo>
                    <a:pt x="7500" y="0"/>
                  </a:moveTo>
                </a:path>
              </a:pathLst>
            </a:custGeom>
            <a:solidFill>
              <a:schemeClr val="accent1"/>
            </a:solidFill>
            <a:ln w="9525">
              <a:solidFill>
                <a:schemeClr val="tx1"/>
              </a:solidFill>
              <a:prstDash val="solid"/>
              <a:round/>
              <a:headEnd/>
              <a:tailEnd/>
            </a:ln>
          </p:spPr>
          <p:txBody>
            <a:bodyPr/>
            <a:lstStyle/>
            <a:p>
              <a:endParaRPr lang="en-US"/>
            </a:p>
          </p:txBody>
        </p:sp>
      </p:grpSp>
      <p:grpSp>
        <p:nvGrpSpPr>
          <p:cNvPr id="6" name="Group 33"/>
          <p:cNvGrpSpPr>
            <a:grpSpLocks/>
          </p:cNvGrpSpPr>
          <p:nvPr/>
        </p:nvGrpSpPr>
        <p:grpSpPr bwMode="auto">
          <a:xfrm>
            <a:off x="5665788" y="2995613"/>
            <a:ext cx="3330575" cy="3325812"/>
            <a:chOff x="3569" y="1887"/>
            <a:chExt cx="2098" cy="2095"/>
          </a:xfrm>
        </p:grpSpPr>
        <p:grpSp>
          <p:nvGrpSpPr>
            <p:cNvPr id="43017" name="Group 34"/>
            <p:cNvGrpSpPr>
              <a:grpSpLocks/>
            </p:cNvGrpSpPr>
            <p:nvPr/>
          </p:nvGrpSpPr>
          <p:grpSpPr bwMode="auto">
            <a:xfrm>
              <a:off x="3569" y="1887"/>
              <a:ext cx="2098" cy="1397"/>
              <a:chOff x="2858" y="1767"/>
              <a:chExt cx="2928" cy="1683"/>
            </a:xfrm>
          </p:grpSpPr>
          <p:pic>
            <p:nvPicPr>
              <p:cNvPr id="4302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1972"/>
                <a:ext cx="192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3022" name="Freeform 36"/>
              <p:cNvSpPr>
                <a:spLocks/>
              </p:cNvSpPr>
              <p:nvPr/>
            </p:nvSpPr>
            <p:spPr bwMode="auto">
              <a:xfrm>
                <a:off x="4073" y="3245"/>
                <a:ext cx="487" cy="177"/>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Text Box 37"/>
              <p:cNvSpPr txBox="1">
                <a:spLocks noChangeArrowheads="1"/>
              </p:cNvSpPr>
              <p:nvPr/>
            </p:nvSpPr>
            <p:spPr bwMode="auto">
              <a:xfrm>
                <a:off x="4039" y="3286"/>
                <a:ext cx="60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algn="ctr" eaLnBrk="1" hangingPunct="1">
                  <a:lnSpc>
                    <a:spcPts val="1700"/>
                  </a:lnSpc>
                </a:pPr>
                <a:r>
                  <a:rPr lang="en-US" sz="1400"/>
                  <a:t>Openings</a:t>
                </a:r>
              </a:p>
            </p:txBody>
          </p:sp>
          <p:grpSp>
            <p:nvGrpSpPr>
              <p:cNvPr id="43024" name="Group 38"/>
              <p:cNvGrpSpPr>
                <a:grpSpLocks/>
              </p:cNvGrpSpPr>
              <p:nvPr/>
            </p:nvGrpSpPr>
            <p:grpSpPr bwMode="auto">
              <a:xfrm>
                <a:off x="4196" y="2868"/>
                <a:ext cx="110" cy="411"/>
                <a:chOff x="3671" y="2509"/>
                <a:chExt cx="110" cy="411"/>
              </a:xfrm>
            </p:grpSpPr>
            <p:sp>
              <p:nvSpPr>
                <p:cNvPr id="43137" name="Line 39"/>
                <p:cNvSpPr>
                  <a:spLocks noChangeShapeType="1"/>
                </p:cNvSpPr>
                <p:nvPr/>
              </p:nvSpPr>
              <p:spPr bwMode="auto">
                <a:xfrm rot="10800000">
                  <a:off x="3706" y="2564"/>
                  <a:ext cx="75"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8" name="Freeform 40"/>
                <p:cNvSpPr>
                  <a:spLocks/>
                </p:cNvSpPr>
                <p:nvPr/>
              </p:nvSpPr>
              <p:spPr bwMode="auto">
                <a:xfrm>
                  <a:off x="3671" y="2509"/>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8414"/>
                      </a:moveTo>
                      <a:lnTo>
                        <a:pt x="3684" y="0"/>
                      </a:lnTo>
                      <a:lnTo>
                        <a:pt x="0" y="10000"/>
                      </a:lnTo>
                      <a:lnTo>
                        <a:pt x="10000" y="8414"/>
                      </a:lnTo>
                      <a:close/>
                      <a:moveTo>
                        <a:pt x="10000" y="8414"/>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25" name="Group 41"/>
              <p:cNvGrpSpPr>
                <a:grpSpLocks/>
              </p:cNvGrpSpPr>
              <p:nvPr/>
            </p:nvGrpSpPr>
            <p:grpSpPr bwMode="auto">
              <a:xfrm>
                <a:off x="4327" y="2677"/>
                <a:ext cx="192" cy="602"/>
                <a:chOff x="3786" y="2342"/>
                <a:chExt cx="192" cy="602"/>
              </a:xfrm>
            </p:grpSpPr>
            <p:sp>
              <p:nvSpPr>
                <p:cNvPr id="43135" name="Line 42"/>
                <p:cNvSpPr>
                  <a:spLocks noChangeShapeType="1"/>
                </p:cNvSpPr>
                <p:nvPr/>
              </p:nvSpPr>
              <p:spPr bwMode="auto">
                <a:xfrm rot="10800000" flipH="1">
                  <a:off x="3786" y="2397"/>
                  <a:ext cx="151" cy="5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6" name="Freeform 43"/>
                <p:cNvSpPr>
                  <a:spLocks/>
                </p:cNvSpPr>
                <p:nvPr/>
              </p:nvSpPr>
              <p:spPr bwMode="auto">
                <a:xfrm>
                  <a:off x="3902" y="2342"/>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7236" y="0"/>
                      </a:lnTo>
                      <a:lnTo>
                        <a:pt x="0" y="7439"/>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26" name="Group 44"/>
              <p:cNvGrpSpPr>
                <a:grpSpLocks/>
              </p:cNvGrpSpPr>
              <p:nvPr/>
            </p:nvGrpSpPr>
            <p:grpSpPr bwMode="auto">
              <a:xfrm>
                <a:off x="3949" y="2814"/>
                <a:ext cx="330" cy="465"/>
                <a:chOff x="3455" y="2462"/>
                <a:chExt cx="330" cy="465"/>
              </a:xfrm>
            </p:grpSpPr>
            <p:sp>
              <p:nvSpPr>
                <p:cNvPr id="43133" name="Line 45"/>
                <p:cNvSpPr>
                  <a:spLocks noChangeShapeType="1"/>
                </p:cNvSpPr>
                <p:nvPr/>
              </p:nvSpPr>
              <p:spPr bwMode="auto">
                <a:xfrm rot="10800000">
                  <a:off x="3483" y="2503"/>
                  <a:ext cx="302" cy="4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4" name="Freeform 46"/>
                <p:cNvSpPr>
                  <a:spLocks/>
                </p:cNvSpPr>
                <p:nvPr/>
              </p:nvSpPr>
              <p:spPr bwMode="auto">
                <a:xfrm>
                  <a:off x="3455" y="2462"/>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5000"/>
                      </a:moveTo>
                      <a:lnTo>
                        <a:pt x="0" y="0"/>
                      </a:lnTo>
                      <a:lnTo>
                        <a:pt x="2763" y="10000"/>
                      </a:lnTo>
                      <a:lnTo>
                        <a:pt x="10000" y="5000"/>
                      </a:lnTo>
                      <a:close/>
                      <a:moveTo>
                        <a:pt x="10000" y="5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27" name="Group 47"/>
              <p:cNvGrpSpPr>
                <a:grpSpLocks/>
              </p:cNvGrpSpPr>
              <p:nvPr/>
            </p:nvGrpSpPr>
            <p:grpSpPr bwMode="auto">
              <a:xfrm>
                <a:off x="3359" y="2732"/>
                <a:ext cx="899" cy="554"/>
                <a:chOff x="2939" y="2390"/>
                <a:chExt cx="899" cy="554"/>
              </a:xfrm>
            </p:grpSpPr>
            <p:sp>
              <p:nvSpPr>
                <p:cNvPr id="43131" name="Line 48"/>
                <p:cNvSpPr>
                  <a:spLocks noChangeShapeType="1"/>
                </p:cNvSpPr>
                <p:nvPr/>
              </p:nvSpPr>
              <p:spPr bwMode="auto">
                <a:xfrm>
                  <a:off x="2980" y="2410"/>
                  <a:ext cx="858" cy="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2" name="Freeform 49"/>
                <p:cNvSpPr>
                  <a:spLocks/>
                </p:cNvSpPr>
                <p:nvPr/>
              </p:nvSpPr>
              <p:spPr bwMode="auto">
                <a:xfrm>
                  <a:off x="2939" y="2390"/>
                  <a:ext cx="76" cy="6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882"/>
                      </a:moveTo>
                      <a:lnTo>
                        <a:pt x="0" y="0"/>
                      </a:lnTo>
                      <a:lnTo>
                        <a:pt x="5394" y="10000"/>
                      </a:lnTo>
                      <a:lnTo>
                        <a:pt x="10000" y="882"/>
                      </a:lnTo>
                      <a:close/>
                      <a:moveTo>
                        <a:pt x="10000" y="882"/>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28" name="Freeform 50"/>
              <p:cNvSpPr>
                <a:spLocks/>
              </p:cNvSpPr>
              <p:nvPr/>
            </p:nvSpPr>
            <p:spPr bwMode="auto">
              <a:xfrm>
                <a:off x="4402" y="2506"/>
                <a:ext cx="62"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9" name="Line 51"/>
              <p:cNvSpPr>
                <a:spLocks noChangeShapeType="1"/>
              </p:cNvSpPr>
              <p:nvPr/>
            </p:nvSpPr>
            <p:spPr bwMode="auto">
              <a:xfrm rot="10800000" flipH="1">
                <a:off x="3428" y="2123"/>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52"/>
              <p:cNvSpPr>
                <a:spLocks noChangeShapeType="1"/>
              </p:cNvSpPr>
              <p:nvPr/>
            </p:nvSpPr>
            <p:spPr bwMode="auto">
              <a:xfrm rot="10800000" flipH="1">
                <a:off x="3510" y="2239"/>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53"/>
              <p:cNvSpPr>
                <a:spLocks noChangeShapeType="1"/>
              </p:cNvSpPr>
              <p:nvPr/>
            </p:nvSpPr>
            <p:spPr bwMode="auto">
              <a:xfrm rot="10800000" flipH="1">
                <a:off x="3620" y="2355"/>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Freeform 54"/>
              <p:cNvSpPr>
                <a:spLocks/>
              </p:cNvSpPr>
              <p:nvPr/>
            </p:nvSpPr>
            <p:spPr bwMode="auto">
              <a:xfrm>
                <a:off x="3338" y="2116"/>
                <a:ext cx="1009" cy="622"/>
              </a:xfrm>
              <a:custGeom>
                <a:avLst/>
                <a:gdLst>
                  <a:gd name="T0" fmla="*/ 0 w 10000"/>
                  <a:gd name="T1" fmla="*/ 1 h 10000"/>
                  <a:gd name="T2" fmla="*/ 3 w 10000"/>
                  <a:gd name="T3" fmla="*/ 2 h 10000"/>
                  <a:gd name="T4" fmla="*/ 10 w 10000"/>
                  <a:gd name="T5" fmla="*/ 2 h 10000"/>
                  <a:gd name="T6" fmla="*/ 10 w 10000"/>
                  <a:gd name="T7" fmla="*/ 2 h 10000"/>
                  <a:gd name="T8" fmla="*/ 10 w 10000"/>
                  <a:gd name="T9" fmla="*/ 2 h 10000"/>
                  <a:gd name="T10" fmla="*/ 9 w 10000"/>
                  <a:gd name="T11" fmla="*/ 1 h 10000"/>
                  <a:gd name="T12" fmla="*/ 9 w 10000"/>
                  <a:gd name="T13" fmla="*/ 1 h 10000"/>
                  <a:gd name="T14" fmla="*/ 9 w 10000"/>
                  <a:gd name="T15" fmla="*/ 1 h 10000"/>
                  <a:gd name="T16" fmla="*/ 9 w 10000"/>
                  <a:gd name="T17" fmla="*/ 1 h 10000"/>
                  <a:gd name="T18" fmla="*/ 8 w 10000"/>
                  <a:gd name="T19" fmla="*/ 1 h 10000"/>
                  <a:gd name="T20" fmla="*/ 8 w 10000"/>
                  <a:gd name="T21" fmla="*/ 0 h 10000"/>
                  <a:gd name="T22" fmla="*/ 8 w 10000"/>
                  <a:gd name="T23" fmla="*/ 0 h 10000"/>
                  <a:gd name="T24" fmla="*/ 8 w 10000"/>
                  <a:gd name="T25" fmla="*/ 0 h 10000"/>
                  <a:gd name="T26" fmla="*/ 0 w 10000"/>
                  <a:gd name="T27" fmla="*/ 1 h 10000"/>
                  <a:gd name="T28" fmla="*/ 0 w 10000"/>
                  <a:gd name="T29" fmla="*/ 1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00"/>
                  <a:gd name="T46" fmla="*/ 0 h 10000"/>
                  <a:gd name="T47" fmla="*/ 10000 w 10000"/>
                  <a:gd name="T48" fmla="*/ 10000 h 1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00" h="10000">
                    <a:moveTo>
                      <a:pt x="0" y="3183"/>
                    </a:moveTo>
                    <a:lnTo>
                      <a:pt x="3270" y="10000"/>
                    </a:lnTo>
                    <a:lnTo>
                      <a:pt x="10000" y="7154"/>
                    </a:lnTo>
                    <a:lnTo>
                      <a:pt x="9801" y="6382"/>
                    </a:lnTo>
                    <a:lnTo>
                      <a:pt x="9326" y="6382"/>
                    </a:lnTo>
                    <a:lnTo>
                      <a:pt x="9187" y="5498"/>
                    </a:lnTo>
                    <a:lnTo>
                      <a:pt x="8909" y="4405"/>
                    </a:lnTo>
                    <a:lnTo>
                      <a:pt x="8434" y="3954"/>
                    </a:lnTo>
                    <a:lnTo>
                      <a:pt x="8305" y="2749"/>
                    </a:lnTo>
                    <a:lnTo>
                      <a:pt x="7958" y="2202"/>
                    </a:lnTo>
                    <a:lnTo>
                      <a:pt x="7889" y="1543"/>
                    </a:lnTo>
                    <a:lnTo>
                      <a:pt x="7690" y="659"/>
                    </a:lnTo>
                    <a:lnTo>
                      <a:pt x="7353" y="0"/>
                    </a:lnTo>
                    <a:lnTo>
                      <a:pt x="0" y="3183"/>
                    </a:lnTo>
                    <a:close/>
                    <a:moveTo>
                      <a:pt x="0" y="3183"/>
                    </a:moveTo>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Line 55"/>
              <p:cNvSpPr>
                <a:spLocks noChangeShapeType="1"/>
              </p:cNvSpPr>
              <p:nvPr/>
            </p:nvSpPr>
            <p:spPr bwMode="auto">
              <a:xfrm>
                <a:off x="4272" y="2068"/>
                <a:ext cx="82" cy="89"/>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56"/>
              <p:cNvSpPr>
                <a:spLocks noChangeShapeType="1"/>
              </p:cNvSpPr>
              <p:nvPr/>
            </p:nvSpPr>
            <p:spPr bwMode="auto">
              <a:xfrm>
                <a:off x="4457" y="2280"/>
                <a:ext cx="103" cy="11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57"/>
              <p:cNvSpPr>
                <a:spLocks noChangeShapeType="1"/>
              </p:cNvSpPr>
              <p:nvPr/>
            </p:nvSpPr>
            <p:spPr bwMode="auto">
              <a:xfrm>
                <a:off x="4100" y="2123"/>
                <a:ext cx="83" cy="89"/>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58"/>
              <p:cNvSpPr>
                <a:spLocks noChangeShapeType="1"/>
              </p:cNvSpPr>
              <p:nvPr/>
            </p:nvSpPr>
            <p:spPr bwMode="auto">
              <a:xfrm>
                <a:off x="4272" y="2328"/>
                <a:ext cx="103" cy="11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59"/>
              <p:cNvSpPr>
                <a:spLocks noChangeShapeType="1"/>
              </p:cNvSpPr>
              <p:nvPr/>
            </p:nvSpPr>
            <p:spPr bwMode="auto">
              <a:xfrm>
                <a:off x="4272" y="2198"/>
                <a:ext cx="89" cy="9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60"/>
              <p:cNvSpPr>
                <a:spLocks noChangeShapeType="1"/>
              </p:cNvSpPr>
              <p:nvPr/>
            </p:nvSpPr>
            <p:spPr bwMode="auto">
              <a:xfrm>
                <a:off x="4450" y="2417"/>
                <a:ext cx="89" cy="9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Freeform 61"/>
              <p:cNvSpPr>
                <a:spLocks/>
              </p:cNvSpPr>
              <p:nvPr/>
            </p:nvSpPr>
            <p:spPr bwMode="auto">
              <a:xfrm>
                <a:off x="4766" y="1767"/>
                <a:ext cx="707" cy="178"/>
              </a:xfrm>
              <a:custGeom>
                <a:avLst/>
                <a:gdLst>
                  <a:gd name="T0" fmla="*/ 0 w 10000"/>
                  <a:gd name="T1" fmla="*/ 0 h 10000"/>
                  <a:gd name="T2" fmla="*/ 4 w 10000"/>
                  <a:gd name="T3" fmla="*/ 0 h 10000"/>
                  <a:gd name="T4" fmla="*/ 4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Text Box 62"/>
              <p:cNvSpPr txBox="1">
                <a:spLocks noChangeArrowheads="1"/>
              </p:cNvSpPr>
              <p:nvPr/>
            </p:nvSpPr>
            <p:spPr bwMode="auto">
              <a:xfrm>
                <a:off x="4660" y="1781"/>
                <a:ext cx="97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algn="ctr" eaLnBrk="1" hangingPunct="1">
                  <a:lnSpc>
                    <a:spcPts val="1700"/>
                  </a:lnSpc>
                </a:pPr>
                <a:r>
                  <a:rPr lang="en-US" sz="1400"/>
                  <a:t>Roof Sheathing</a:t>
                </a:r>
              </a:p>
            </p:txBody>
          </p:sp>
          <p:grpSp>
            <p:nvGrpSpPr>
              <p:cNvPr id="43041" name="Group 63"/>
              <p:cNvGrpSpPr>
                <a:grpSpLocks/>
              </p:cNvGrpSpPr>
              <p:nvPr/>
            </p:nvGrpSpPr>
            <p:grpSpPr bwMode="auto">
              <a:xfrm>
                <a:off x="4471" y="1911"/>
                <a:ext cx="439" cy="301"/>
                <a:chOff x="3912" y="1672"/>
                <a:chExt cx="439" cy="301"/>
              </a:xfrm>
            </p:grpSpPr>
            <p:sp>
              <p:nvSpPr>
                <p:cNvPr id="43129" name="Line 64"/>
                <p:cNvSpPr>
                  <a:spLocks noChangeShapeType="1"/>
                </p:cNvSpPr>
                <p:nvPr/>
              </p:nvSpPr>
              <p:spPr bwMode="auto">
                <a:xfrm flipH="1">
                  <a:off x="3953" y="1672"/>
                  <a:ext cx="398" cy="2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0" name="Freeform 65"/>
                <p:cNvSpPr>
                  <a:spLocks/>
                </p:cNvSpPr>
                <p:nvPr/>
              </p:nvSpPr>
              <p:spPr bwMode="auto">
                <a:xfrm>
                  <a:off x="3912" y="1904"/>
                  <a:ext cx="82" cy="69"/>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5000" y="0"/>
                      </a:moveTo>
                      <a:lnTo>
                        <a:pt x="0" y="10000"/>
                      </a:lnTo>
                      <a:lnTo>
                        <a:pt x="10000" y="7971"/>
                      </a:lnTo>
                      <a:lnTo>
                        <a:pt x="5000" y="0"/>
                      </a:lnTo>
                      <a:close/>
                      <a:moveTo>
                        <a:pt x="500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42" name="Freeform 66"/>
              <p:cNvSpPr>
                <a:spLocks/>
              </p:cNvSpPr>
              <p:nvPr/>
            </p:nvSpPr>
            <p:spPr bwMode="auto">
              <a:xfrm>
                <a:off x="3256" y="1829"/>
                <a:ext cx="563" cy="177"/>
              </a:xfrm>
              <a:custGeom>
                <a:avLst/>
                <a:gdLst>
                  <a:gd name="T0" fmla="*/ 0 w 10000"/>
                  <a:gd name="T1" fmla="*/ 0 h 10000"/>
                  <a:gd name="T2" fmla="*/ 2 w 10000"/>
                  <a:gd name="T3" fmla="*/ 0 h 10000"/>
                  <a:gd name="T4" fmla="*/ 2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Text Box 67"/>
              <p:cNvSpPr txBox="1">
                <a:spLocks noChangeArrowheads="1"/>
              </p:cNvSpPr>
              <p:nvPr/>
            </p:nvSpPr>
            <p:spPr bwMode="auto">
              <a:xfrm>
                <a:off x="3182" y="1775"/>
                <a:ext cx="76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algn="ctr" eaLnBrk="1" hangingPunct="1">
                  <a:lnSpc>
                    <a:spcPts val="1700"/>
                  </a:lnSpc>
                </a:pPr>
                <a:r>
                  <a:rPr lang="en-US" sz="1400"/>
                  <a:t>Roof Cover </a:t>
                </a:r>
              </a:p>
            </p:txBody>
          </p:sp>
          <p:grpSp>
            <p:nvGrpSpPr>
              <p:cNvPr id="43044" name="Group 68"/>
              <p:cNvGrpSpPr>
                <a:grpSpLocks/>
              </p:cNvGrpSpPr>
              <p:nvPr/>
            </p:nvGrpSpPr>
            <p:grpSpPr bwMode="auto">
              <a:xfrm>
                <a:off x="3531" y="1993"/>
                <a:ext cx="212" cy="328"/>
                <a:chOff x="3089" y="1743"/>
                <a:chExt cx="212" cy="328"/>
              </a:xfrm>
            </p:grpSpPr>
            <p:sp>
              <p:nvSpPr>
                <p:cNvPr id="43127" name="Line 69"/>
                <p:cNvSpPr>
                  <a:spLocks noChangeShapeType="1"/>
                </p:cNvSpPr>
                <p:nvPr/>
              </p:nvSpPr>
              <p:spPr bwMode="auto">
                <a:xfrm>
                  <a:off x="3089" y="1743"/>
                  <a:ext cx="185"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8" name="Freeform 70"/>
                <p:cNvSpPr>
                  <a:spLocks/>
                </p:cNvSpPr>
                <p:nvPr/>
              </p:nvSpPr>
              <p:spPr bwMode="auto">
                <a:xfrm>
                  <a:off x="3226" y="1989"/>
                  <a:ext cx="75"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4146"/>
                      </a:moveTo>
                      <a:lnTo>
                        <a:pt x="10000" y="10000"/>
                      </a:lnTo>
                      <a:lnTo>
                        <a:pt x="8266" y="0"/>
                      </a:lnTo>
                      <a:lnTo>
                        <a:pt x="0" y="4146"/>
                      </a:lnTo>
                      <a:close/>
                      <a:moveTo>
                        <a:pt x="0" y="4146"/>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45" name="Freeform 71"/>
              <p:cNvSpPr>
                <a:spLocks/>
              </p:cNvSpPr>
              <p:nvPr/>
            </p:nvSpPr>
            <p:spPr bwMode="auto">
              <a:xfrm>
                <a:off x="3647" y="2697"/>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6" name="Freeform 72"/>
              <p:cNvSpPr>
                <a:spLocks/>
              </p:cNvSpPr>
              <p:nvPr/>
            </p:nvSpPr>
            <p:spPr bwMode="auto">
              <a:xfrm>
                <a:off x="3778" y="2663"/>
                <a:ext cx="61"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7" name="Freeform 73"/>
              <p:cNvSpPr>
                <a:spLocks/>
              </p:cNvSpPr>
              <p:nvPr/>
            </p:nvSpPr>
            <p:spPr bwMode="auto">
              <a:xfrm>
                <a:off x="4292" y="2533"/>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8" name="Freeform 74"/>
              <p:cNvSpPr>
                <a:spLocks/>
              </p:cNvSpPr>
              <p:nvPr/>
            </p:nvSpPr>
            <p:spPr bwMode="auto">
              <a:xfrm>
                <a:off x="4148" y="2567"/>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49" name="Freeform 75"/>
              <p:cNvSpPr>
                <a:spLocks/>
              </p:cNvSpPr>
              <p:nvPr/>
            </p:nvSpPr>
            <p:spPr bwMode="auto">
              <a:xfrm>
                <a:off x="4025" y="2602"/>
                <a:ext cx="61"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0" name="Freeform 76"/>
              <p:cNvSpPr>
                <a:spLocks/>
              </p:cNvSpPr>
              <p:nvPr/>
            </p:nvSpPr>
            <p:spPr bwMode="auto">
              <a:xfrm>
                <a:off x="3901" y="2636"/>
                <a:ext cx="62"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1" name="Freeform 77"/>
              <p:cNvSpPr>
                <a:spLocks/>
              </p:cNvSpPr>
              <p:nvPr/>
            </p:nvSpPr>
            <p:spPr bwMode="auto">
              <a:xfrm>
                <a:off x="4512" y="2478"/>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2" name="Freeform 78"/>
              <p:cNvSpPr>
                <a:spLocks/>
              </p:cNvSpPr>
              <p:nvPr/>
            </p:nvSpPr>
            <p:spPr bwMode="auto">
              <a:xfrm>
                <a:off x="4725" y="2417"/>
                <a:ext cx="61"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53" name="Freeform 79"/>
              <p:cNvSpPr>
                <a:spLocks/>
              </p:cNvSpPr>
              <p:nvPr/>
            </p:nvSpPr>
            <p:spPr bwMode="auto">
              <a:xfrm>
                <a:off x="4615" y="2444"/>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54" name="Group 80"/>
              <p:cNvGrpSpPr>
                <a:grpSpLocks/>
              </p:cNvGrpSpPr>
              <p:nvPr/>
            </p:nvGrpSpPr>
            <p:grpSpPr bwMode="auto">
              <a:xfrm>
                <a:off x="4773" y="2417"/>
                <a:ext cx="254" cy="75"/>
                <a:chOff x="4176" y="2114"/>
                <a:chExt cx="254" cy="75"/>
              </a:xfrm>
            </p:grpSpPr>
            <p:sp>
              <p:nvSpPr>
                <p:cNvPr id="43125" name="Line 81"/>
                <p:cNvSpPr>
                  <a:spLocks noChangeShapeType="1"/>
                </p:cNvSpPr>
                <p:nvPr/>
              </p:nvSpPr>
              <p:spPr bwMode="auto">
                <a:xfrm>
                  <a:off x="4231" y="2148"/>
                  <a:ext cx="19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6" name="Freeform 82"/>
                <p:cNvSpPr>
                  <a:spLocks/>
                </p:cNvSpPr>
                <p:nvPr/>
              </p:nvSpPr>
              <p:spPr bwMode="auto">
                <a:xfrm>
                  <a:off x="4176" y="2114"/>
                  <a:ext cx="75" cy="75"/>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0"/>
                      </a:moveTo>
                      <a:lnTo>
                        <a:pt x="0" y="5466"/>
                      </a:lnTo>
                      <a:lnTo>
                        <a:pt x="10000" y="10000"/>
                      </a:lnTo>
                      <a:lnTo>
                        <a:pt x="10000" y="0"/>
                      </a:lnTo>
                      <a:close/>
                      <a:moveTo>
                        <a:pt x="1000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55" name="Freeform 83"/>
              <p:cNvSpPr>
                <a:spLocks/>
              </p:cNvSpPr>
              <p:nvPr/>
            </p:nvSpPr>
            <p:spPr bwMode="auto">
              <a:xfrm>
                <a:off x="5013" y="2369"/>
                <a:ext cx="727" cy="287"/>
              </a:xfrm>
              <a:custGeom>
                <a:avLst/>
                <a:gdLst>
                  <a:gd name="T0" fmla="*/ 0 w 10000"/>
                  <a:gd name="T1" fmla="*/ 0 h 10000"/>
                  <a:gd name="T2" fmla="*/ 4 w 10000"/>
                  <a:gd name="T3" fmla="*/ 0 h 10000"/>
                  <a:gd name="T4" fmla="*/ 4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6" name="Text Box 84"/>
              <p:cNvSpPr txBox="1">
                <a:spLocks noChangeArrowheads="1"/>
              </p:cNvSpPr>
              <p:nvPr/>
            </p:nvSpPr>
            <p:spPr bwMode="auto">
              <a:xfrm>
                <a:off x="4931" y="2410"/>
                <a:ext cx="85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algn="ctr" eaLnBrk="1" hangingPunct="1">
                  <a:lnSpc>
                    <a:spcPts val="1700"/>
                  </a:lnSpc>
                </a:pPr>
                <a:r>
                  <a:rPr lang="en-US" sz="1400"/>
                  <a:t>Roof to Wall </a:t>
                </a:r>
              </a:p>
            </p:txBody>
          </p:sp>
          <p:sp>
            <p:nvSpPr>
              <p:cNvPr id="43057" name="Text Box 85"/>
              <p:cNvSpPr txBox="1">
                <a:spLocks noChangeArrowheads="1"/>
              </p:cNvSpPr>
              <p:nvPr/>
            </p:nvSpPr>
            <p:spPr bwMode="auto">
              <a:xfrm>
                <a:off x="4947" y="2520"/>
                <a:ext cx="78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algn="ctr" eaLnBrk="1" hangingPunct="1">
                  <a:lnSpc>
                    <a:spcPts val="1700"/>
                  </a:lnSpc>
                </a:pPr>
                <a:r>
                  <a:rPr lang="en-US" sz="1400"/>
                  <a:t>Connections</a:t>
                </a:r>
              </a:p>
            </p:txBody>
          </p:sp>
          <p:sp>
            <p:nvSpPr>
              <p:cNvPr id="43058" name="Freeform 86"/>
              <p:cNvSpPr>
                <a:spLocks/>
              </p:cNvSpPr>
              <p:nvPr/>
            </p:nvSpPr>
            <p:spPr bwMode="auto">
              <a:xfrm>
                <a:off x="2858" y="3135"/>
                <a:ext cx="350" cy="17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9" name="Text Box 87"/>
              <p:cNvSpPr txBox="1">
                <a:spLocks noChangeArrowheads="1"/>
              </p:cNvSpPr>
              <p:nvPr/>
            </p:nvSpPr>
            <p:spPr bwMode="auto">
              <a:xfrm>
                <a:off x="2872" y="3176"/>
                <a:ext cx="36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0" algn="l"/>
                  </a:tabLst>
                  <a:defRPr sz="2400">
                    <a:solidFill>
                      <a:schemeClr val="tx1"/>
                    </a:solidFill>
                    <a:latin typeface="Times New Roman" pitchFamily="18" charset="0"/>
                  </a:defRPr>
                </a:lvl1pPr>
                <a:lvl2pPr marL="742950" indent="-285750" eaLnBrk="0" hangingPunct="0">
                  <a:tabLst>
                    <a:tab pos="0" algn="l"/>
                  </a:tabLst>
                  <a:defRPr sz="2400">
                    <a:solidFill>
                      <a:schemeClr val="tx1"/>
                    </a:solidFill>
                    <a:latin typeface="Times New Roman" pitchFamily="18" charset="0"/>
                  </a:defRPr>
                </a:lvl2pPr>
                <a:lvl3pPr marL="1143000" indent="-228600" eaLnBrk="0" hangingPunct="0">
                  <a:tabLst>
                    <a:tab pos="0" algn="l"/>
                  </a:tabLst>
                  <a:defRPr sz="2400">
                    <a:solidFill>
                      <a:schemeClr val="tx1"/>
                    </a:solidFill>
                    <a:latin typeface="Times New Roman" pitchFamily="18" charset="0"/>
                  </a:defRPr>
                </a:lvl3pPr>
                <a:lvl4pPr marL="1600200" indent="-228600" eaLnBrk="0" hangingPunct="0">
                  <a:tabLst>
                    <a:tab pos="0" algn="l"/>
                  </a:tabLst>
                  <a:defRPr sz="2400">
                    <a:solidFill>
                      <a:schemeClr val="tx1"/>
                    </a:solidFill>
                    <a:latin typeface="Times New Roman" pitchFamily="18" charset="0"/>
                  </a:defRPr>
                </a:lvl4pPr>
                <a:lvl5pPr marL="2057400" indent="-228600" eaLnBrk="0" hangingPunct="0">
                  <a:tabLst>
                    <a:tab pos="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Lst>
                  <a:defRPr sz="2400">
                    <a:solidFill>
                      <a:schemeClr val="tx1"/>
                    </a:solidFill>
                    <a:latin typeface="Times New Roman" pitchFamily="18" charset="0"/>
                  </a:defRPr>
                </a:lvl9pPr>
              </a:lstStyle>
              <a:p>
                <a:pPr algn="ctr" eaLnBrk="1" hangingPunct="1">
                  <a:lnSpc>
                    <a:spcPts val="1700"/>
                  </a:lnSpc>
                </a:pPr>
                <a:r>
                  <a:rPr lang="en-US" sz="1400"/>
                  <a:t>Walls</a:t>
                </a:r>
              </a:p>
            </p:txBody>
          </p:sp>
          <p:grpSp>
            <p:nvGrpSpPr>
              <p:cNvPr id="43060" name="Group 88"/>
              <p:cNvGrpSpPr>
                <a:grpSpLocks/>
              </p:cNvGrpSpPr>
              <p:nvPr/>
            </p:nvGrpSpPr>
            <p:grpSpPr bwMode="auto">
              <a:xfrm>
                <a:off x="3098" y="2485"/>
                <a:ext cx="144" cy="705"/>
                <a:chOff x="2710" y="2174"/>
                <a:chExt cx="144" cy="705"/>
              </a:xfrm>
            </p:grpSpPr>
            <p:sp>
              <p:nvSpPr>
                <p:cNvPr id="43123" name="Line 89"/>
                <p:cNvSpPr>
                  <a:spLocks noChangeShapeType="1"/>
                </p:cNvSpPr>
                <p:nvPr/>
              </p:nvSpPr>
              <p:spPr bwMode="auto">
                <a:xfrm rot="10800000" flipH="1">
                  <a:off x="2710" y="2222"/>
                  <a:ext cx="103" cy="6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4" name="Freeform 90"/>
                <p:cNvSpPr>
                  <a:spLocks/>
                </p:cNvSpPr>
                <p:nvPr/>
              </p:nvSpPr>
              <p:spPr bwMode="auto">
                <a:xfrm>
                  <a:off x="2779" y="2174"/>
                  <a:ext cx="75" cy="76"/>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7333" y="0"/>
                      </a:lnTo>
                      <a:lnTo>
                        <a:pt x="0" y="8157"/>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61" name="Group 91"/>
              <p:cNvGrpSpPr>
                <a:grpSpLocks/>
              </p:cNvGrpSpPr>
              <p:nvPr/>
            </p:nvGrpSpPr>
            <p:grpSpPr bwMode="auto">
              <a:xfrm>
                <a:off x="3126" y="3005"/>
                <a:ext cx="590" cy="192"/>
                <a:chOff x="2735" y="2629"/>
                <a:chExt cx="590" cy="192"/>
              </a:xfrm>
            </p:grpSpPr>
            <p:sp>
              <p:nvSpPr>
                <p:cNvPr id="43121" name="Line 92"/>
                <p:cNvSpPr>
                  <a:spLocks noChangeShapeType="1"/>
                </p:cNvSpPr>
                <p:nvPr/>
              </p:nvSpPr>
              <p:spPr bwMode="auto">
                <a:xfrm rot="10800000" flipH="1">
                  <a:off x="2735" y="2663"/>
                  <a:ext cx="535" cy="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2" name="Freeform 93"/>
                <p:cNvSpPr>
                  <a:spLocks/>
                </p:cNvSpPr>
                <p:nvPr/>
              </p:nvSpPr>
              <p:spPr bwMode="auto">
                <a:xfrm>
                  <a:off x="3249" y="2629"/>
                  <a:ext cx="76" cy="75"/>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763" y="10000"/>
                      </a:moveTo>
                      <a:lnTo>
                        <a:pt x="10000" y="1866"/>
                      </a:lnTo>
                      <a:lnTo>
                        <a:pt x="0" y="0"/>
                      </a:lnTo>
                      <a:lnTo>
                        <a:pt x="2763" y="10000"/>
                      </a:lnTo>
                      <a:close/>
                      <a:moveTo>
                        <a:pt x="2763"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62" name="Group 94"/>
              <p:cNvGrpSpPr>
                <a:grpSpLocks/>
              </p:cNvGrpSpPr>
              <p:nvPr/>
            </p:nvGrpSpPr>
            <p:grpSpPr bwMode="auto">
              <a:xfrm>
                <a:off x="3043" y="2732"/>
                <a:ext cx="76" cy="444"/>
                <a:chOff x="2662" y="2390"/>
                <a:chExt cx="76" cy="444"/>
              </a:xfrm>
            </p:grpSpPr>
            <p:sp>
              <p:nvSpPr>
                <p:cNvPr id="43119" name="Line 95"/>
                <p:cNvSpPr>
                  <a:spLocks noChangeShapeType="1"/>
                </p:cNvSpPr>
                <p:nvPr/>
              </p:nvSpPr>
              <p:spPr bwMode="auto">
                <a:xfrm rot="10800000" flipH="1">
                  <a:off x="2697" y="2437"/>
                  <a:ext cx="1" cy="3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0" name="Freeform 96"/>
                <p:cNvSpPr>
                  <a:spLocks/>
                </p:cNvSpPr>
                <p:nvPr/>
              </p:nvSpPr>
              <p:spPr bwMode="auto">
                <a:xfrm>
                  <a:off x="2662" y="2390"/>
                  <a:ext cx="76" cy="6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5526" y="0"/>
                      </a:lnTo>
                      <a:lnTo>
                        <a:pt x="0" y="10000"/>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3063" name="Picture 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1972"/>
                <a:ext cx="192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3064" name="Freeform 98"/>
              <p:cNvSpPr>
                <a:spLocks/>
              </p:cNvSpPr>
              <p:nvPr/>
            </p:nvSpPr>
            <p:spPr bwMode="auto">
              <a:xfrm>
                <a:off x="4073" y="3245"/>
                <a:ext cx="487" cy="177"/>
              </a:xfrm>
              <a:custGeom>
                <a:avLst/>
                <a:gdLst>
                  <a:gd name="T0" fmla="*/ 0 w 10000"/>
                  <a:gd name="T1" fmla="*/ 0 h 10000"/>
                  <a:gd name="T2" fmla="*/ 1 w 10000"/>
                  <a:gd name="T3" fmla="*/ 0 h 10000"/>
                  <a:gd name="T4" fmla="*/ 1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65" name="Group 99"/>
              <p:cNvGrpSpPr>
                <a:grpSpLocks/>
              </p:cNvGrpSpPr>
              <p:nvPr/>
            </p:nvGrpSpPr>
            <p:grpSpPr bwMode="auto">
              <a:xfrm>
                <a:off x="4196" y="2868"/>
                <a:ext cx="110" cy="411"/>
                <a:chOff x="3671" y="2509"/>
                <a:chExt cx="110" cy="411"/>
              </a:xfrm>
            </p:grpSpPr>
            <p:sp>
              <p:nvSpPr>
                <p:cNvPr id="43117" name="Line 100"/>
                <p:cNvSpPr>
                  <a:spLocks noChangeShapeType="1"/>
                </p:cNvSpPr>
                <p:nvPr/>
              </p:nvSpPr>
              <p:spPr bwMode="auto">
                <a:xfrm rot="10800000">
                  <a:off x="3706" y="2564"/>
                  <a:ext cx="75" cy="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8" name="Freeform 101"/>
                <p:cNvSpPr>
                  <a:spLocks/>
                </p:cNvSpPr>
                <p:nvPr/>
              </p:nvSpPr>
              <p:spPr bwMode="auto">
                <a:xfrm>
                  <a:off x="3671" y="2509"/>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8414"/>
                      </a:moveTo>
                      <a:lnTo>
                        <a:pt x="3684" y="0"/>
                      </a:lnTo>
                      <a:lnTo>
                        <a:pt x="0" y="10000"/>
                      </a:lnTo>
                      <a:lnTo>
                        <a:pt x="10000" y="8414"/>
                      </a:lnTo>
                      <a:close/>
                      <a:moveTo>
                        <a:pt x="10000" y="8414"/>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66" name="Group 102"/>
              <p:cNvGrpSpPr>
                <a:grpSpLocks/>
              </p:cNvGrpSpPr>
              <p:nvPr/>
            </p:nvGrpSpPr>
            <p:grpSpPr bwMode="auto">
              <a:xfrm>
                <a:off x="4327" y="2677"/>
                <a:ext cx="192" cy="602"/>
                <a:chOff x="3786" y="2342"/>
                <a:chExt cx="192" cy="602"/>
              </a:xfrm>
            </p:grpSpPr>
            <p:sp>
              <p:nvSpPr>
                <p:cNvPr id="43115" name="Line 103"/>
                <p:cNvSpPr>
                  <a:spLocks noChangeShapeType="1"/>
                </p:cNvSpPr>
                <p:nvPr/>
              </p:nvSpPr>
              <p:spPr bwMode="auto">
                <a:xfrm rot="10800000" flipH="1">
                  <a:off x="3786" y="2397"/>
                  <a:ext cx="151" cy="5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6" name="Freeform 104"/>
                <p:cNvSpPr>
                  <a:spLocks/>
                </p:cNvSpPr>
                <p:nvPr/>
              </p:nvSpPr>
              <p:spPr bwMode="auto">
                <a:xfrm>
                  <a:off x="3902" y="2342"/>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7236" y="0"/>
                      </a:lnTo>
                      <a:lnTo>
                        <a:pt x="0" y="7439"/>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67" name="Group 105"/>
              <p:cNvGrpSpPr>
                <a:grpSpLocks/>
              </p:cNvGrpSpPr>
              <p:nvPr/>
            </p:nvGrpSpPr>
            <p:grpSpPr bwMode="auto">
              <a:xfrm>
                <a:off x="3949" y="2814"/>
                <a:ext cx="330" cy="465"/>
                <a:chOff x="3455" y="2462"/>
                <a:chExt cx="330" cy="465"/>
              </a:xfrm>
            </p:grpSpPr>
            <p:sp>
              <p:nvSpPr>
                <p:cNvPr id="43113" name="Line 106"/>
                <p:cNvSpPr>
                  <a:spLocks noChangeShapeType="1"/>
                </p:cNvSpPr>
                <p:nvPr/>
              </p:nvSpPr>
              <p:spPr bwMode="auto">
                <a:xfrm rot="10800000">
                  <a:off x="3483" y="2503"/>
                  <a:ext cx="302" cy="4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4" name="Freeform 107"/>
                <p:cNvSpPr>
                  <a:spLocks/>
                </p:cNvSpPr>
                <p:nvPr/>
              </p:nvSpPr>
              <p:spPr bwMode="auto">
                <a:xfrm>
                  <a:off x="3455" y="2462"/>
                  <a:ext cx="76"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5000"/>
                      </a:moveTo>
                      <a:lnTo>
                        <a:pt x="0" y="0"/>
                      </a:lnTo>
                      <a:lnTo>
                        <a:pt x="2763" y="10000"/>
                      </a:lnTo>
                      <a:lnTo>
                        <a:pt x="10000" y="5000"/>
                      </a:lnTo>
                      <a:close/>
                      <a:moveTo>
                        <a:pt x="10000" y="5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68" name="Group 108"/>
              <p:cNvGrpSpPr>
                <a:grpSpLocks/>
              </p:cNvGrpSpPr>
              <p:nvPr/>
            </p:nvGrpSpPr>
            <p:grpSpPr bwMode="auto">
              <a:xfrm>
                <a:off x="3359" y="2732"/>
                <a:ext cx="899" cy="554"/>
                <a:chOff x="2939" y="2390"/>
                <a:chExt cx="899" cy="554"/>
              </a:xfrm>
            </p:grpSpPr>
            <p:sp>
              <p:nvSpPr>
                <p:cNvPr id="43111" name="Line 109"/>
                <p:cNvSpPr>
                  <a:spLocks noChangeShapeType="1"/>
                </p:cNvSpPr>
                <p:nvPr/>
              </p:nvSpPr>
              <p:spPr bwMode="auto">
                <a:xfrm>
                  <a:off x="2980" y="2410"/>
                  <a:ext cx="858" cy="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2" name="Freeform 110"/>
                <p:cNvSpPr>
                  <a:spLocks/>
                </p:cNvSpPr>
                <p:nvPr/>
              </p:nvSpPr>
              <p:spPr bwMode="auto">
                <a:xfrm>
                  <a:off x="2939" y="2390"/>
                  <a:ext cx="76" cy="6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882"/>
                      </a:moveTo>
                      <a:lnTo>
                        <a:pt x="0" y="0"/>
                      </a:lnTo>
                      <a:lnTo>
                        <a:pt x="5394" y="10000"/>
                      </a:lnTo>
                      <a:lnTo>
                        <a:pt x="10000" y="882"/>
                      </a:lnTo>
                      <a:close/>
                      <a:moveTo>
                        <a:pt x="10000" y="882"/>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69" name="Freeform 111"/>
              <p:cNvSpPr>
                <a:spLocks/>
              </p:cNvSpPr>
              <p:nvPr/>
            </p:nvSpPr>
            <p:spPr bwMode="auto">
              <a:xfrm>
                <a:off x="4402" y="2506"/>
                <a:ext cx="62"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70" name="Line 112"/>
              <p:cNvSpPr>
                <a:spLocks noChangeShapeType="1"/>
              </p:cNvSpPr>
              <p:nvPr/>
            </p:nvSpPr>
            <p:spPr bwMode="auto">
              <a:xfrm rot="10800000" flipH="1">
                <a:off x="3428" y="2123"/>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1" name="Line 113"/>
              <p:cNvSpPr>
                <a:spLocks noChangeShapeType="1"/>
              </p:cNvSpPr>
              <p:nvPr/>
            </p:nvSpPr>
            <p:spPr bwMode="auto">
              <a:xfrm rot="10800000" flipH="1">
                <a:off x="3510" y="2239"/>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2" name="Line 114"/>
              <p:cNvSpPr>
                <a:spLocks noChangeShapeType="1"/>
              </p:cNvSpPr>
              <p:nvPr/>
            </p:nvSpPr>
            <p:spPr bwMode="auto">
              <a:xfrm rot="10800000" flipH="1">
                <a:off x="3620" y="2355"/>
                <a:ext cx="1077" cy="301"/>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3" name="Freeform 115"/>
              <p:cNvSpPr>
                <a:spLocks/>
              </p:cNvSpPr>
              <p:nvPr/>
            </p:nvSpPr>
            <p:spPr bwMode="auto">
              <a:xfrm>
                <a:off x="3338" y="2116"/>
                <a:ext cx="1009" cy="622"/>
              </a:xfrm>
              <a:custGeom>
                <a:avLst/>
                <a:gdLst>
                  <a:gd name="T0" fmla="*/ 0 w 10000"/>
                  <a:gd name="T1" fmla="*/ 1 h 10000"/>
                  <a:gd name="T2" fmla="*/ 3 w 10000"/>
                  <a:gd name="T3" fmla="*/ 2 h 10000"/>
                  <a:gd name="T4" fmla="*/ 10 w 10000"/>
                  <a:gd name="T5" fmla="*/ 2 h 10000"/>
                  <a:gd name="T6" fmla="*/ 10 w 10000"/>
                  <a:gd name="T7" fmla="*/ 2 h 10000"/>
                  <a:gd name="T8" fmla="*/ 10 w 10000"/>
                  <a:gd name="T9" fmla="*/ 2 h 10000"/>
                  <a:gd name="T10" fmla="*/ 9 w 10000"/>
                  <a:gd name="T11" fmla="*/ 1 h 10000"/>
                  <a:gd name="T12" fmla="*/ 9 w 10000"/>
                  <a:gd name="T13" fmla="*/ 1 h 10000"/>
                  <a:gd name="T14" fmla="*/ 9 w 10000"/>
                  <a:gd name="T15" fmla="*/ 1 h 10000"/>
                  <a:gd name="T16" fmla="*/ 9 w 10000"/>
                  <a:gd name="T17" fmla="*/ 1 h 10000"/>
                  <a:gd name="T18" fmla="*/ 8 w 10000"/>
                  <a:gd name="T19" fmla="*/ 1 h 10000"/>
                  <a:gd name="T20" fmla="*/ 8 w 10000"/>
                  <a:gd name="T21" fmla="*/ 0 h 10000"/>
                  <a:gd name="T22" fmla="*/ 8 w 10000"/>
                  <a:gd name="T23" fmla="*/ 0 h 10000"/>
                  <a:gd name="T24" fmla="*/ 8 w 10000"/>
                  <a:gd name="T25" fmla="*/ 0 h 10000"/>
                  <a:gd name="T26" fmla="*/ 0 w 10000"/>
                  <a:gd name="T27" fmla="*/ 1 h 10000"/>
                  <a:gd name="T28" fmla="*/ 0 w 10000"/>
                  <a:gd name="T29" fmla="*/ 1 h 1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00"/>
                  <a:gd name="T46" fmla="*/ 0 h 10000"/>
                  <a:gd name="T47" fmla="*/ 10000 w 10000"/>
                  <a:gd name="T48" fmla="*/ 10000 h 1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00" h="10000">
                    <a:moveTo>
                      <a:pt x="0" y="3183"/>
                    </a:moveTo>
                    <a:lnTo>
                      <a:pt x="3270" y="10000"/>
                    </a:lnTo>
                    <a:lnTo>
                      <a:pt x="10000" y="7154"/>
                    </a:lnTo>
                    <a:lnTo>
                      <a:pt x="9801" y="6382"/>
                    </a:lnTo>
                    <a:lnTo>
                      <a:pt x="9326" y="6382"/>
                    </a:lnTo>
                    <a:lnTo>
                      <a:pt x="9187" y="5498"/>
                    </a:lnTo>
                    <a:lnTo>
                      <a:pt x="8909" y="4405"/>
                    </a:lnTo>
                    <a:lnTo>
                      <a:pt x="8434" y="3954"/>
                    </a:lnTo>
                    <a:lnTo>
                      <a:pt x="8305" y="2749"/>
                    </a:lnTo>
                    <a:lnTo>
                      <a:pt x="7958" y="2202"/>
                    </a:lnTo>
                    <a:lnTo>
                      <a:pt x="7889" y="1543"/>
                    </a:lnTo>
                    <a:lnTo>
                      <a:pt x="7690" y="659"/>
                    </a:lnTo>
                    <a:lnTo>
                      <a:pt x="7353" y="0"/>
                    </a:lnTo>
                    <a:lnTo>
                      <a:pt x="0" y="3183"/>
                    </a:lnTo>
                    <a:close/>
                    <a:moveTo>
                      <a:pt x="0" y="3183"/>
                    </a:moveTo>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4" name="Line 116"/>
              <p:cNvSpPr>
                <a:spLocks noChangeShapeType="1"/>
              </p:cNvSpPr>
              <p:nvPr/>
            </p:nvSpPr>
            <p:spPr bwMode="auto">
              <a:xfrm>
                <a:off x="4272" y="2068"/>
                <a:ext cx="82" cy="89"/>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5" name="Line 117"/>
              <p:cNvSpPr>
                <a:spLocks noChangeShapeType="1"/>
              </p:cNvSpPr>
              <p:nvPr/>
            </p:nvSpPr>
            <p:spPr bwMode="auto">
              <a:xfrm>
                <a:off x="4457" y="2280"/>
                <a:ext cx="103" cy="110"/>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6" name="Line 118"/>
              <p:cNvSpPr>
                <a:spLocks noChangeShapeType="1"/>
              </p:cNvSpPr>
              <p:nvPr/>
            </p:nvSpPr>
            <p:spPr bwMode="auto">
              <a:xfrm>
                <a:off x="4100" y="2123"/>
                <a:ext cx="83" cy="89"/>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7" name="Line 119"/>
              <p:cNvSpPr>
                <a:spLocks noChangeShapeType="1"/>
              </p:cNvSpPr>
              <p:nvPr/>
            </p:nvSpPr>
            <p:spPr bwMode="auto">
              <a:xfrm>
                <a:off x="4272" y="2328"/>
                <a:ext cx="103" cy="11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8" name="Line 120"/>
              <p:cNvSpPr>
                <a:spLocks noChangeShapeType="1"/>
              </p:cNvSpPr>
              <p:nvPr/>
            </p:nvSpPr>
            <p:spPr bwMode="auto">
              <a:xfrm>
                <a:off x="4272" y="2198"/>
                <a:ext cx="89" cy="9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9" name="Line 121"/>
              <p:cNvSpPr>
                <a:spLocks noChangeShapeType="1"/>
              </p:cNvSpPr>
              <p:nvPr/>
            </p:nvSpPr>
            <p:spPr bwMode="auto">
              <a:xfrm>
                <a:off x="4450" y="2417"/>
                <a:ext cx="89" cy="96"/>
              </a:xfrm>
              <a:prstGeom prst="line">
                <a:avLst/>
              </a:prstGeom>
              <a:noFill/>
              <a:ln w="9525">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0" name="Freeform 122"/>
              <p:cNvSpPr>
                <a:spLocks/>
              </p:cNvSpPr>
              <p:nvPr/>
            </p:nvSpPr>
            <p:spPr bwMode="auto">
              <a:xfrm>
                <a:off x="4766" y="1767"/>
                <a:ext cx="707" cy="178"/>
              </a:xfrm>
              <a:custGeom>
                <a:avLst/>
                <a:gdLst>
                  <a:gd name="T0" fmla="*/ 0 w 10000"/>
                  <a:gd name="T1" fmla="*/ 0 h 10000"/>
                  <a:gd name="T2" fmla="*/ 4 w 10000"/>
                  <a:gd name="T3" fmla="*/ 0 h 10000"/>
                  <a:gd name="T4" fmla="*/ 4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81" name="Group 123"/>
              <p:cNvGrpSpPr>
                <a:grpSpLocks/>
              </p:cNvGrpSpPr>
              <p:nvPr/>
            </p:nvGrpSpPr>
            <p:grpSpPr bwMode="auto">
              <a:xfrm>
                <a:off x="4471" y="1911"/>
                <a:ext cx="439" cy="301"/>
                <a:chOff x="3912" y="1672"/>
                <a:chExt cx="439" cy="301"/>
              </a:xfrm>
            </p:grpSpPr>
            <p:sp>
              <p:nvSpPr>
                <p:cNvPr id="43109" name="Line 124"/>
                <p:cNvSpPr>
                  <a:spLocks noChangeShapeType="1"/>
                </p:cNvSpPr>
                <p:nvPr/>
              </p:nvSpPr>
              <p:spPr bwMode="auto">
                <a:xfrm flipH="1">
                  <a:off x="3953" y="1672"/>
                  <a:ext cx="398" cy="2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0" name="Freeform 125"/>
                <p:cNvSpPr>
                  <a:spLocks/>
                </p:cNvSpPr>
                <p:nvPr/>
              </p:nvSpPr>
              <p:spPr bwMode="auto">
                <a:xfrm>
                  <a:off x="3912" y="1904"/>
                  <a:ext cx="82" cy="69"/>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5000" y="0"/>
                      </a:moveTo>
                      <a:lnTo>
                        <a:pt x="0" y="10000"/>
                      </a:lnTo>
                      <a:lnTo>
                        <a:pt x="10000" y="7971"/>
                      </a:lnTo>
                      <a:lnTo>
                        <a:pt x="5000" y="0"/>
                      </a:lnTo>
                      <a:close/>
                      <a:moveTo>
                        <a:pt x="500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82" name="Freeform 126"/>
              <p:cNvSpPr>
                <a:spLocks/>
              </p:cNvSpPr>
              <p:nvPr/>
            </p:nvSpPr>
            <p:spPr bwMode="auto">
              <a:xfrm>
                <a:off x="3256" y="1829"/>
                <a:ext cx="563" cy="177"/>
              </a:xfrm>
              <a:custGeom>
                <a:avLst/>
                <a:gdLst>
                  <a:gd name="T0" fmla="*/ 0 w 10000"/>
                  <a:gd name="T1" fmla="*/ 0 h 10000"/>
                  <a:gd name="T2" fmla="*/ 2 w 10000"/>
                  <a:gd name="T3" fmla="*/ 0 h 10000"/>
                  <a:gd name="T4" fmla="*/ 2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83" name="Group 127"/>
              <p:cNvGrpSpPr>
                <a:grpSpLocks/>
              </p:cNvGrpSpPr>
              <p:nvPr/>
            </p:nvGrpSpPr>
            <p:grpSpPr bwMode="auto">
              <a:xfrm>
                <a:off x="3531" y="1993"/>
                <a:ext cx="212" cy="328"/>
                <a:chOff x="3089" y="1743"/>
                <a:chExt cx="212" cy="328"/>
              </a:xfrm>
            </p:grpSpPr>
            <p:sp>
              <p:nvSpPr>
                <p:cNvPr id="43107" name="Line 128"/>
                <p:cNvSpPr>
                  <a:spLocks noChangeShapeType="1"/>
                </p:cNvSpPr>
                <p:nvPr/>
              </p:nvSpPr>
              <p:spPr bwMode="auto">
                <a:xfrm>
                  <a:off x="3089" y="1743"/>
                  <a:ext cx="185"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8" name="Freeform 129"/>
                <p:cNvSpPr>
                  <a:spLocks/>
                </p:cNvSpPr>
                <p:nvPr/>
              </p:nvSpPr>
              <p:spPr bwMode="auto">
                <a:xfrm>
                  <a:off x="3226" y="1989"/>
                  <a:ext cx="75" cy="8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4146"/>
                      </a:moveTo>
                      <a:lnTo>
                        <a:pt x="10000" y="10000"/>
                      </a:lnTo>
                      <a:lnTo>
                        <a:pt x="8266" y="0"/>
                      </a:lnTo>
                      <a:lnTo>
                        <a:pt x="0" y="4146"/>
                      </a:lnTo>
                      <a:close/>
                      <a:moveTo>
                        <a:pt x="0" y="4146"/>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84" name="Freeform 130"/>
              <p:cNvSpPr>
                <a:spLocks/>
              </p:cNvSpPr>
              <p:nvPr/>
            </p:nvSpPr>
            <p:spPr bwMode="auto">
              <a:xfrm>
                <a:off x="3647" y="2697"/>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5" name="Freeform 131"/>
              <p:cNvSpPr>
                <a:spLocks/>
              </p:cNvSpPr>
              <p:nvPr/>
            </p:nvSpPr>
            <p:spPr bwMode="auto">
              <a:xfrm>
                <a:off x="3778" y="2663"/>
                <a:ext cx="61"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6" name="Freeform 132"/>
              <p:cNvSpPr>
                <a:spLocks/>
              </p:cNvSpPr>
              <p:nvPr/>
            </p:nvSpPr>
            <p:spPr bwMode="auto">
              <a:xfrm>
                <a:off x="4292" y="2533"/>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7" name="Freeform 133"/>
              <p:cNvSpPr>
                <a:spLocks/>
              </p:cNvSpPr>
              <p:nvPr/>
            </p:nvSpPr>
            <p:spPr bwMode="auto">
              <a:xfrm>
                <a:off x="4148" y="2567"/>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8" name="Freeform 134"/>
              <p:cNvSpPr>
                <a:spLocks/>
              </p:cNvSpPr>
              <p:nvPr/>
            </p:nvSpPr>
            <p:spPr bwMode="auto">
              <a:xfrm>
                <a:off x="4025" y="2602"/>
                <a:ext cx="61"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89" name="Freeform 135"/>
              <p:cNvSpPr>
                <a:spLocks/>
              </p:cNvSpPr>
              <p:nvPr/>
            </p:nvSpPr>
            <p:spPr bwMode="auto">
              <a:xfrm>
                <a:off x="3901" y="2636"/>
                <a:ext cx="62"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0" name="Freeform 136"/>
              <p:cNvSpPr>
                <a:spLocks/>
              </p:cNvSpPr>
              <p:nvPr/>
            </p:nvSpPr>
            <p:spPr bwMode="auto">
              <a:xfrm>
                <a:off x="4512" y="2478"/>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1" name="Freeform 137"/>
              <p:cNvSpPr>
                <a:spLocks/>
              </p:cNvSpPr>
              <p:nvPr/>
            </p:nvSpPr>
            <p:spPr bwMode="auto">
              <a:xfrm>
                <a:off x="4725" y="2417"/>
                <a:ext cx="61" cy="61"/>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92" name="Freeform 138"/>
              <p:cNvSpPr>
                <a:spLocks/>
              </p:cNvSpPr>
              <p:nvPr/>
            </p:nvSpPr>
            <p:spPr bwMode="auto">
              <a:xfrm>
                <a:off x="4615" y="2444"/>
                <a:ext cx="62" cy="62"/>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93" name="Group 139"/>
              <p:cNvGrpSpPr>
                <a:grpSpLocks/>
              </p:cNvGrpSpPr>
              <p:nvPr/>
            </p:nvGrpSpPr>
            <p:grpSpPr bwMode="auto">
              <a:xfrm>
                <a:off x="4773" y="2417"/>
                <a:ext cx="254" cy="75"/>
                <a:chOff x="4176" y="2114"/>
                <a:chExt cx="254" cy="75"/>
              </a:xfrm>
            </p:grpSpPr>
            <p:sp>
              <p:nvSpPr>
                <p:cNvPr id="43105" name="Line 140"/>
                <p:cNvSpPr>
                  <a:spLocks noChangeShapeType="1"/>
                </p:cNvSpPr>
                <p:nvPr/>
              </p:nvSpPr>
              <p:spPr bwMode="auto">
                <a:xfrm>
                  <a:off x="4231" y="2148"/>
                  <a:ext cx="19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6" name="Freeform 141"/>
                <p:cNvSpPr>
                  <a:spLocks/>
                </p:cNvSpPr>
                <p:nvPr/>
              </p:nvSpPr>
              <p:spPr bwMode="auto">
                <a:xfrm>
                  <a:off x="4176" y="2114"/>
                  <a:ext cx="75" cy="75"/>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0"/>
                      </a:moveTo>
                      <a:lnTo>
                        <a:pt x="0" y="5466"/>
                      </a:lnTo>
                      <a:lnTo>
                        <a:pt x="10000" y="10000"/>
                      </a:lnTo>
                      <a:lnTo>
                        <a:pt x="10000" y="0"/>
                      </a:lnTo>
                      <a:close/>
                      <a:moveTo>
                        <a:pt x="1000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94" name="Freeform 142"/>
              <p:cNvSpPr>
                <a:spLocks/>
              </p:cNvSpPr>
              <p:nvPr/>
            </p:nvSpPr>
            <p:spPr bwMode="auto">
              <a:xfrm>
                <a:off x="5013" y="2369"/>
                <a:ext cx="727" cy="287"/>
              </a:xfrm>
              <a:custGeom>
                <a:avLst/>
                <a:gdLst>
                  <a:gd name="T0" fmla="*/ 0 w 10000"/>
                  <a:gd name="T1" fmla="*/ 0 h 10000"/>
                  <a:gd name="T2" fmla="*/ 4 w 10000"/>
                  <a:gd name="T3" fmla="*/ 0 h 10000"/>
                  <a:gd name="T4" fmla="*/ 4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5" name="Freeform 143"/>
              <p:cNvSpPr>
                <a:spLocks/>
              </p:cNvSpPr>
              <p:nvPr/>
            </p:nvSpPr>
            <p:spPr bwMode="auto">
              <a:xfrm>
                <a:off x="2858" y="3135"/>
                <a:ext cx="350" cy="17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96" name="Group 144"/>
              <p:cNvGrpSpPr>
                <a:grpSpLocks/>
              </p:cNvGrpSpPr>
              <p:nvPr/>
            </p:nvGrpSpPr>
            <p:grpSpPr bwMode="auto">
              <a:xfrm>
                <a:off x="3098" y="2485"/>
                <a:ext cx="144" cy="705"/>
                <a:chOff x="2710" y="2174"/>
                <a:chExt cx="144" cy="705"/>
              </a:xfrm>
            </p:grpSpPr>
            <p:sp>
              <p:nvSpPr>
                <p:cNvPr id="43103" name="Line 145"/>
                <p:cNvSpPr>
                  <a:spLocks noChangeShapeType="1"/>
                </p:cNvSpPr>
                <p:nvPr/>
              </p:nvSpPr>
              <p:spPr bwMode="auto">
                <a:xfrm rot="10800000" flipH="1">
                  <a:off x="2710" y="2222"/>
                  <a:ext cx="103" cy="6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4" name="Freeform 146"/>
                <p:cNvSpPr>
                  <a:spLocks/>
                </p:cNvSpPr>
                <p:nvPr/>
              </p:nvSpPr>
              <p:spPr bwMode="auto">
                <a:xfrm>
                  <a:off x="2779" y="2174"/>
                  <a:ext cx="75" cy="76"/>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7333" y="0"/>
                      </a:lnTo>
                      <a:lnTo>
                        <a:pt x="0" y="8157"/>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97" name="Group 147"/>
              <p:cNvGrpSpPr>
                <a:grpSpLocks/>
              </p:cNvGrpSpPr>
              <p:nvPr/>
            </p:nvGrpSpPr>
            <p:grpSpPr bwMode="auto">
              <a:xfrm>
                <a:off x="3126" y="3005"/>
                <a:ext cx="590" cy="192"/>
                <a:chOff x="2735" y="2629"/>
                <a:chExt cx="590" cy="192"/>
              </a:xfrm>
            </p:grpSpPr>
            <p:sp>
              <p:nvSpPr>
                <p:cNvPr id="43101" name="Line 148"/>
                <p:cNvSpPr>
                  <a:spLocks noChangeShapeType="1"/>
                </p:cNvSpPr>
                <p:nvPr/>
              </p:nvSpPr>
              <p:spPr bwMode="auto">
                <a:xfrm rot="10800000" flipH="1">
                  <a:off x="2735" y="2663"/>
                  <a:ext cx="535" cy="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2" name="Freeform 149"/>
                <p:cNvSpPr>
                  <a:spLocks/>
                </p:cNvSpPr>
                <p:nvPr/>
              </p:nvSpPr>
              <p:spPr bwMode="auto">
                <a:xfrm>
                  <a:off x="3249" y="2629"/>
                  <a:ext cx="76" cy="75"/>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763" y="10000"/>
                      </a:moveTo>
                      <a:lnTo>
                        <a:pt x="10000" y="1866"/>
                      </a:lnTo>
                      <a:lnTo>
                        <a:pt x="0" y="0"/>
                      </a:lnTo>
                      <a:lnTo>
                        <a:pt x="2763" y="10000"/>
                      </a:lnTo>
                      <a:close/>
                      <a:moveTo>
                        <a:pt x="2763"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98" name="Group 150"/>
              <p:cNvGrpSpPr>
                <a:grpSpLocks/>
              </p:cNvGrpSpPr>
              <p:nvPr/>
            </p:nvGrpSpPr>
            <p:grpSpPr bwMode="auto">
              <a:xfrm>
                <a:off x="3043" y="2732"/>
                <a:ext cx="76" cy="444"/>
                <a:chOff x="2662" y="2390"/>
                <a:chExt cx="76" cy="444"/>
              </a:xfrm>
            </p:grpSpPr>
            <p:sp>
              <p:nvSpPr>
                <p:cNvPr id="43099" name="Line 151"/>
                <p:cNvSpPr>
                  <a:spLocks noChangeShapeType="1"/>
                </p:cNvSpPr>
                <p:nvPr/>
              </p:nvSpPr>
              <p:spPr bwMode="auto">
                <a:xfrm rot="10800000" flipH="1">
                  <a:off x="2697" y="2437"/>
                  <a:ext cx="1" cy="3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0" name="Freeform 152"/>
                <p:cNvSpPr>
                  <a:spLocks/>
                </p:cNvSpPr>
                <p:nvPr/>
              </p:nvSpPr>
              <p:spPr bwMode="auto">
                <a:xfrm>
                  <a:off x="2662" y="2390"/>
                  <a:ext cx="76" cy="68"/>
                </a:xfrm>
                <a:custGeom>
                  <a:avLst/>
                  <a:gdLst>
                    <a:gd name="T0" fmla="*/ 0 w 10000"/>
                    <a:gd name="T1" fmla="*/ 0 h 10000"/>
                    <a:gd name="T2" fmla="*/ 0 w 10000"/>
                    <a:gd name="T3" fmla="*/ 0 h 10000"/>
                    <a:gd name="T4" fmla="*/ 0 w 10000"/>
                    <a:gd name="T5" fmla="*/ 0 h 10000"/>
                    <a:gd name="T6" fmla="*/ 0 w 10000"/>
                    <a:gd name="T7" fmla="*/ 0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0000" y="10000"/>
                      </a:moveTo>
                      <a:lnTo>
                        <a:pt x="5526" y="0"/>
                      </a:lnTo>
                      <a:lnTo>
                        <a:pt x="0" y="10000"/>
                      </a:lnTo>
                      <a:lnTo>
                        <a:pt x="10000" y="10000"/>
                      </a:lnTo>
                      <a:close/>
                      <a:moveTo>
                        <a:pt x="10000" y="1000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3018" name="Group 153"/>
            <p:cNvGrpSpPr>
              <a:grpSpLocks/>
            </p:cNvGrpSpPr>
            <p:nvPr/>
          </p:nvGrpSpPr>
          <p:grpSpPr bwMode="auto">
            <a:xfrm>
              <a:off x="3716" y="3211"/>
              <a:ext cx="1522" cy="771"/>
              <a:chOff x="3716" y="3085"/>
              <a:chExt cx="1522" cy="771"/>
            </a:xfrm>
          </p:grpSpPr>
          <p:sp>
            <p:nvSpPr>
              <p:cNvPr id="43019" name="Text Box 154"/>
              <p:cNvSpPr txBox="1">
                <a:spLocks noChangeArrowheads="1"/>
              </p:cNvSpPr>
              <p:nvPr/>
            </p:nvSpPr>
            <p:spPr bwMode="auto">
              <a:xfrm>
                <a:off x="4009" y="3085"/>
                <a:ext cx="8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Lst>
                  <a:defRPr sz="2400">
                    <a:solidFill>
                      <a:schemeClr val="tx1"/>
                    </a:solidFill>
                    <a:latin typeface="Times New Roman" pitchFamily="18" charset="0"/>
                  </a:defRPr>
                </a:lvl1pPr>
                <a:lvl2pPr marL="742950" indent="-285750" eaLnBrk="0" hangingPunct="0">
                  <a:tabLst>
                    <a:tab pos="0" algn="l"/>
                    <a:tab pos="914400" algn="l"/>
                  </a:tabLst>
                  <a:defRPr sz="2400">
                    <a:solidFill>
                      <a:schemeClr val="tx1"/>
                    </a:solidFill>
                    <a:latin typeface="Times New Roman" pitchFamily="18" charset="0"/>
                  </a:defRPr>
                </a:lvl2pPr>
                <a:lvl3pPr marL="1143000" indent="-228600" eaLnBrk="0" hangingPunct="0">
                  <a:tabLst>
                    <a:tab pos="0" algn="l"/>
                    <a:tab pos="914400" algn="l"/>
                  </a:tabLst>
                  <a:defRPr sz="2400">
                    <a:solidFill>
                      <a:schemeClr val="tx1"/>
                    </a:solidFill>
                    <a:latin typeface="Times New Roman" pitchFamily="18" charset="0"/>
                  </a:defRPr>
                </a:lvl3pPr>
                <a:lvl4pPr marL="1600200" indent="-228600" eaLnBrk="0" hangingPunct="0">
                  <a:tabLst>
                    <a:tab pos="0" algn="l"/>
                    <a:tab pos="914400" algn="l"/>
                  </a:tabLst>
                  <a:defRPr sz="2400">
                    <a:solidFill>
                      <a:schemeClr val="tx1"/>
                    </a:solidFill>
                    <a:latin typeface="Times New Roman" pitchFamily="18" charset="0"/>
                  </a:defRPr>
                </a:lvl4pPr>
                <a:lvl5pPr marL="2057400" indent="-228600" eaLnBrk="0" hangingPunct="0">
                  <a:tabLst>
                    <a:tab pos="0" algn="l"/>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Lst>
                  <a:defRPr sz="2400">
                    <a:solidFill>
                      <a:schemeClr val="tx1"/>
                    </a:solidFill>
                    <a:latin typeface="Times New Roman" pitchFamily="18" charset="0"/>
                  </a:defRPr>
                </a:lvl9pPr>
              </a:lstStyle>
              <a:p>
                <a:pPr eaLnBrk="1" hangingPunct="1">
                  <a:lnSpc>
                    <a:spcPts val="3400"/>
                  </a:lnSpc>
                </a:pPr>
                <a:r>
                  <a:rPr lang="en-US" sz="2000" b="1" u="sng"/>
                  <a:t>DAMAGE</a:t>
                </a:r>
              </a:p>
            </p:txBody>
          </p:sp>
          <p:sp>
            <p:nvSpPr>
              <p:cNvPr id="43020" name="Text Box 155"/>
              <p:cNvSpPr txBox="1">
                <a:spLocks noChangeArrowheads="1"/>
              </p:cNvSpPr>
              <p:nvPr/>
            </p:nvSpPr>
            <p:spPr bwMode="auto">
              <a:xfrm>
                <a:off x="3716" y="3392"/>
                <a:ext cx="152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Lst>
                  <a:defRPr sz="2400">
                    <a:solidFill>
                      <a:schemeClr val="tx1"/>
                    </a:solidFill>
                    <a:latin typeface="Times New Roman" pitchFamily="18" charset="0"/>
                  </a:defRPr>
                </a:lvl1pPr>
                <a:lvl2pPr marL="742950" indent="-285750" eaLnBrk="0" hangingPunct="0">
                  <a:tabLst>
                    <a:tab pos="0" algn="l"/>
                    <a:tab pos="914400" algn="l"/>
                    <a:tab pos="1828800" algn="l"/>
                  </a:tabLst>
                  <a:defRPr sz="2400">
                    <a:solidFill>
                      <a:schemeClr val="tx1"/>
                    </a:solidFill>
                    <a:latin typeface="Times New Roman" pitchFamily="18" charset="0"/>
                  </a:defRPr>
                </a:lvl2pPr>
                <a:lvl3pPr marL="1143000" indent="-228600" eaLnBrk="0" hangingPunct="0">
                  <a:tabLst>
                    <a:tab pos="0" algn="l"/>
                    <a:tab pos="914400" algn="l"/>
                    <a:tab pos="1828800" algn="l"/>
                  </a:tabLst>
                  <a:defRPr sz="2400">
                    <a:solidFill>
                      <a:schemeClr val="tx1"/>
                    </a:solidFill>
                    <a:latin typeface="Times New Roman" pitchFamily="18" charset="0"/>
                  </a:defRPr>
                </a:lvl3pPr>
                <a:lvl4pPr marL="1600200" indent="-228600" eaLnBrk="0" hangingPunct="0">
                  <a:tabLst>
                    <a:tab pos="0" algn="l"/>
                    <a:tab pos="914400" algn="l"/>
                    <a:tab pos="1828800" algn="l"/>
                  </a:tabLst>
                  <a:defRPr sz="2400">
                    <a:solidFill>
                      <a:schemeClr val="tx1"/>
                    </a:solidFill>
                    <a:latin typeface="Times New Roman" pitchFamily="18" charset="0"/>
                  </a:defRPr>
                </a:lvl4pPr>
                <a:lvl5pPr marL="2057400" indent="-228600" eaLnBrk="0" hangingPunct="0">
                  <a:tabLst>
                    <a:tab pos="0" algn="l"/>
                    <a:tab pos="914400" algn="l"/>
                    <a:tab pos="18288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Lst>
                  <a:defRPr sz="2400">
                    <a:solidFill>
                      <a:schemeClr val="tx1"/>
                    </a:solidFill>
                    <a:latin typeface="Times New Roman" pitchFamily="18" charset="0"/>
                  </a:defRPr>
                </a:lvl9pPr>
              </a:lstStyle>
              <a:p>
                <a:pPr algn="ctr" eaLnBrk="1" hangingPunct="1">
                  <a:lnSpc>
                    <a:spcPts val="2900"/>
                  </a:lnSpc>
                </a:pPr>
                <a:r>
                  <a:rPr lang="en-US" sz="2000">
                    <a:solidFill>
                      <a:srgbClr val="FF0000"/>
                    </a:solidFill>
                  </a:rPr>
                  <a:t>Random</a:t>
                </a:r>
                <a:r>
                  <a:rPr lang="en-US" sz="2000"/>
                  <a:t> component</a:t>
                </a:r>
              </a:p>
              <a:p>
                <a:pPr algn="ctr" eaLnBrk="1" hangingPunct="1">
                  <a:lnSpc>
                    <a:spcPts val="2900"/>
                  </a:lnSpc>
                </a:pPr>
                <a:r>
                  <a:rPr lang="en-US" sz="2000"/>
                  <a:t>capacities</a:t>
                </a:r>
              </a:p>
            </p:txBody>
          </p:sp>
        </p:grpSp>
      </p:grpSp>
      <p:pic>
        <p:nvPicPr>
          <p:cNvPr id="43015" name="Picture 157" descr="j0282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4013" y="609600"/>
            <a:ext cx="11699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59"/>
          <p:cNvSpPr>
            <a:spLocks noGrp="1" noChangeArrowheads="1"/>
          </p:cNvSpPr>
          <p:nvPr>
            <p:ph type="title"/>
          </p:nvPr>
        </p:nvSpPr>
        <p:spPr>
          <a:xfrm>
            <a:off x="685800" y="255588"/>
            <a:ext cx="7250113" cy="1143000"/>
          </a:xfrm>
          <a:noFill/>
        </p:spPr>
        <p:txBody>
          <a:bodyPr/>
          <a:lstStyle/>
          <a:p>
            <a:pPr algn="l" eaLnBrk="1" hangingPunct="1"/>
            <a:r>
              <a:rPr lang="en-US" smtClean="0"/>
              <a:t>Monte Carlo Simulation Engine</a:t>
            </a:r>
          </a:p>
        </p:txBody>
      </p:sp>
      <p:sp>
        <p:nvSpPr>
          <p:cNvPr id="158"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12</a:t>
            </a:fld>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smtClean="0"/>
              <a:t>Damage Prediction</a:t>
            </a:r>
          </a:p>
        </p:txBody>
      </p:sp>
      <p:sp>
        <p:nvSpPr>
          <p:cNvPr id="46083" name="Rectangle 3"/>
          <p:cNvSpPr>
            <a:spLocks noChangeArrowheads="1"/>
          </p:cNvSpPr>
          <p:nvPr/>
        </p:nvSpPr>
        <p:spPr bwMode="auto">
          <a:xfrm>
            <a:off x="3662363"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6084" name="Rectangle 4"/>
          <p:cNvSpPr>
            <a:spLocks noChangeArrowheads="1"/>
          </p:cNvSpPr>
          <p:nvPr/>
        </p:nvSpPr>
        <p:spPr bwMode="auto">
          <a:xfrm>
            <a:off x="152400" y="205740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Char char="•"/>
            </a:pPr>
            <a:r>
              <a:rPr lang="en-US" sz="3200"/>
              <a:t>Damage Matrix for:</a:t>
            </a:r>
          </a:p>
          <a:p>
            <a:pPr marL="609600" indent="-609600">
              <a:spcBef>
                <a:spcPct val="20000"/>
              </a:spcBef>
              <a:buFontTx/>
              <a:buChar char="•"/>
            </a:pPr>
            <a:endParaRPr lang="en-US" sz="3200"/>
          </a:p>
          <a:p>
            <a:pPr marL="990600" lvl="1" indent="-533400">
              <a:spcBef>
                <a:spcPct val="20000"/>
              </a:spcBef>
              <a:buFontTx/>
              <a:buChar char="–"/>
            </a:pPr>
            <a:r>
              <a:rPr lang="en-US" sz="2800"/>
              <a:t>Each structural type</a:t>
            </a:r>
          </a:p>
          <a:p>
            <a:pPr marL="990600" lvl="1" indent="-533400">
              <a:spcBef>
                <a:spcPct val="20000"/>
              </a:spcBef>
              <a:buFontTx/>
              <a:buChar char="–"/>
            </a:pPr>
            <a:endParaRPr lang="en-US" sz="2800"/>
          </a:p>
          <a:p>
            <a:pPr marL="990600" lvl="1" indent="-533400">
              <a:spcBef>
                <a:spcPct val="20000"/>
              </a:spcBef>
              <a:buFontTx/>
              <a:buChar char="–"/>
            </a:pPr>
            <a:r>
              <a:rPr lang="en-US" sz="2800"/>
              <a:t>Wind speeds 50 – 250 mph in steps of 5 mph</a:t>
            </a:r>
          </a:p>
          <a:p>
            <a:pPr marL="1371600" lvl="2" indent="-457200">
              <a:spcBef>
                <a:spcPct val="20000"/>
              </a:spcBef>
              <a:buFontTx/>
              <a:buChar char="•"/>
            </a:pPr>
            <a:endParaRPr lang="en-US" sz="2800"/>
          </a:p>
          <a:p>
            <a:pPr marL="990600" lvl="1" indent="-533400">
              <a:spcBef>
                <a:spcPct val="20000"/>
              </a:spcBef>
              <a:buFontTx/>
              <a:buChar char="–"/>
            </a:pPr>
            <a:r>
              <a:rPr lang="en-US" sz="2800"/>
              <a:t>Eight wind directions</a:t>
            </a:r>
          </a:p>
        </p:txBody>
      </p:sp>
      <p:pic>
        <p:nvPicPr>
          <p:cNvPr id="46085" name="Picture 5" descr="j028245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318375" y="0"/>
            <a:ext cx="1825625" cy="1366838"/>
          </a:xfrm>
        </p:spPr>
      </p:pic>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13</a:t>
            </a:fld>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98500" y="255588"/>
            <a:ext cx="6494463" cy="1006475"/>
          </a:xfrm>
          <a:noFill/>
        </p:spPr>
        <p:txBody>
          <a:bodyPr/>
          <a:lstStyle/>
          <a:p>
            <a:pPr marL="25400" eaLnBrk="1" hangingPunct="1">
              <a:spcAft>
                <a:spcPts val="13"/>
              </a:spcAft>
              <a:tabLst>
                <a:tab pos="0" algn="l"/>
                <a:tab pos="914400" algn="l"/>
                <a:tab pos="1828800" algn="l"/>
                <a:tab pos="2743200" algn="l"/>
                <a:tab pos="3657600" algn="l"/>
                <a:tab pos="4572000" algn="l"/>
                <a:tab pos="5486400" algn="l"/>
                <a:tab pos="6400800" algn="l"/>
              </a:tabLst>
            </a:pPr>
            <a:r>
              <a:rPr lang="en-US" smtClean="0"/>
              <a:t>Example Damage Matrix</a:t>
            </a:r>
          </a:p>
        </p:txBody>
      </p:sp>
      <p:sp>
        <p:nvSpPr>
          <p:cNvPr id="47107" name="Rectangle 3"/>
          <p:cNvSpPr>
            <a:spLocks noGrp="1" noChangeArrowheads="1"/>
          </p:cNvSpPr>
          <p:nvPr>
            <p:ph type="body" idx="1"/>
          </p:nvPr>
        </p:nvSpPr>
        <p:spPr>
          <a:xfrm>
            <a:off x="684213" y="1649413"/>
            <a:ext cx="7994650" cy="1846262"/>
          </a:xfrm>
          <a:noFill/>
        </p:spPr>
        <p:txBody>
          <a:bodyPr/>
          <a:lstStyle/>
          <a:p>
            <a:pPr marL="433388" indent="-433388" eaLnBrk="1" hangingPunct="1">
              <a:lnSpc>
                <a:spcPts val="3400"/>
              </a:lnSpc>
              <a:spcAft>
                <a:spcPts val="13"/>
              </a:spcAft>
              <a:tabLst>
                <a:tab pos="342900" algn="l"/>
                <a:tab pos="914400" algn="l"/>
                <a:tab pos="1828800" algn="l"/>
                <a:tab pos="2743200" algn="l"/>
                <a:tab pos="3657600" algn="l"/>
                <a:tab pos="4572000" algn="l"/>
                <a:tab pos="5486400" algn="l"/>
                <a:tab pos="6400800" algn="l"/>
                <a:tab pos="7315200" algn="l"/>
              </a:tabLst>
            </a:pPr>
            <a:r>
              <a:rPr lang="en-US" sz="2800" smtClean="0"/>
              <a:t>Partial sample of an output file for a concrete block home, in South FL, with a gable roof, and no hurricane shutters, subjected to a 150 mph 3-sec wind gust at an angle of 45 degrees</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6150"/>
            <a:ext cx="9144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47109" name="Group 5"/>
          <p:cNvGrpSpPr>
            <a:grpSpLocks/>
          </p:cNvGrpSpPr>
          <p:nvPr/>
        </p:nvGrpSpPr>
        <p:grpSpPr bwMode="auto">
          <a:xfrm>
            <a:off x="7156450" y="203200"/>
            <a:ext cx="1589088" cy="1173163"/>
            <a:chOff x="3944" y="112"/>
            <a:chExt cx="1001" cy="739"/>
          </a:xfrm>
        </p:grpSpPr>
        <p:pic>
          <p:nvPicPr>
            <p:cNvPr id="47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 y="112"/>
              <a:ext cx="1001"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47111" name="Group 7"/>
            <p:cNvGrpSpPr>
              <a:grpSpLocks/>
            </p:cNvGrpSpPr>
            <p:nvPr/>
          </p:nvGrpSpPr>
          <p:grpSpPr bwMode="auto">
            <a:xfrm>
              <a:off x="4204" y="262"/>
              <a:ext cx="378" cy="225"/>
              <a:chOff x="4171" y="243"/>
              <a:chExt cx="378" cy="225"/>
            </a:xfrm>
          </p:grpSpPr>
          <p:pic>
            <p:nvPicPr>
              <p:cNvPr id="471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 y="243"/>
                <a:ext cx="37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47113" name="Group 9"/>
              <p:cNvGrpSpPr>
                <a:grpSpLocks/>
              </p:cNvGrpSpPr>
              <p:nvPr/>
            </p:nvGrpSpPr>
            <p:grpSpPr bwMode="auto">
              <a:xfrm>
                <a:off x="4315" y="276"/>
                <a:ext cx="151" cy="142"/>
                <a:chOff x="4297" y="272"/>
                <a:chExt cx="151" cy="142"/>
              </a:xfrm>
            </p:grpSpPr>
            <p:sp>
              <p:nvSpPr>
                <p:cNvPr id="47114" name="Freeform 10"/>
                <p:cNvSpPr>
                  <a:spLocks/>
                </p:cNvSpPr>
                <p:nvPr/>
              </p:nvSpPr>
              <p:spPr bwMode="auto">
                <a:xfrm>
                  <a:off x="4297" y="370"/>
                  <a:ext cx="29" cy="41"/>
                </a:xfrm>
                <a:custGeom>
                  <a:avLst/>
                  <a:gdLst>
                    <a:gd name="T0" fmla="*/ 0 w 10000"/>
                    <a:gd name="T1" fmla="*/ 0 h 10000"/>
                    <a:gd name="T2" fmla="*/ 29 w 10000"/>
                    <a:gd name="T3" fmla="*/ 0 h 10000"/>
                    <a:gd name="T4" fmla="*/ 29 w 10000"/>
                    <a:gd name="T5" fmla="*/ 41 h 10000"/>
                    <a:gd name="T6" fmla="*/ 0 w 10000"/>
                    <a:gd name="T7" fmla="*/ 41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solidFill>
                  <a:srgbClr val="000000"/>
                </a:solidFill>
                <a:ln w="9525">
                  <a:solidFill>
                    <a:schemeClr val="tx1"/>
                  </a:solidFill>
                  <a:prstDash val="solid"/>
                  <a:round/>
                  <a:headEnd/>
                  <a:tailEnd/>
                </a:ln>
              </p:spPr>
              <p:txBody>
                <a:bodyPr/>
                <a:lstStyle/>
                <a:p>
                  <a:endParaRPr lang="en-US"/>
                </a:p>
              </p:txBody>
            </p:sp>
            <p:sp>
              <p:nvSpPr>
                <p:cNvPr id="47115" name="Freeform 11"/>
                <p:cNvSpPr>
                  <a:spLocks/>
                </p:cNvSpPr>
                <p:nvPr/>
              </p:nvSpPr>
              <p:spPr bwMode="auto">
                <a:xfrm rot="159780">
                  <a:off x="4396" y="272"/>
                  <a:ext cx="52" cy="16"/>
                </a:xfrm>
                <a:custGeom>
                  <a:avLst/>
                  <a:gdLst>
                    <a:gd name="T0" fmla="*/ 13 w 10000"/>
                    <a:gd name="T1" fmla="*/ 0 h 10000"/>
                    <a:gd name="T2" fmla="*/ 0 w 10000"/>
                    <a:gd name="T3" fmla="*/ 16 h 10000"/>
                    <a:gd name="T4" fmla="*/ 39 w 10000"/>
                    <a:gd name="T5" fmla="*/ 16 h 10000"/>
                    <a:gd name="T6" fmla="*/ 52 w 10000"/>
                    <a:gd name="T7" fmla="*/ 0 h 10000"/>
                    <a:gd name="T8" fmla="*/ 13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500" y="0"/>
                      </a:moveTo>
                      <a:lnTo>
                        <a:pt x="0" y="10000"/>
                      </a:lnTo>
                      <a:lnTo>
                        <a:pt x="7500" y="10000"/>
                      </a:lnTo>
                      <a:lnTo>
                        <a:pt x="10000" y="0"/>
                      </a:lnTo>
                      <a:close/>
                      <a:moveTo>
                        <a:pt x="2500" y="0"/>
                      </a:moveTo>
                    </a:path>
                  </a:pathLst>
                </a:custGeom>
                <a:solidFill>
                  <a:srgbClr val="000000"/>
                </a:solidFill>
                <a:ln w="9525">
                  <a:solidFill>
                    <a:schemeClr val="tx1"/>
                  </a:solidFill>
                  <a:prstDash val="solid"/>
                  <a:round/>
                  <a:headEnd/>
                  <a:tailEnd/>
                </a:ln>
              </p:spPr>
              <p:txBody>
                <a:bodyPr/>
                <a:lstStyle/>
                <a:p>
                  <a:endParaRPr lang="en-US"/>
                </a:p>
              </p:txBody>
            </p:sp>
            <p:sp>
              <p:nvSpPr>
                <p:cNvPr id="47116" name="Freeform 12"/>
                <p:cNvSpPr>
                  <a:spLocks/>
                </p:cNvSpPr>
                <p:nvPr/>
              </p:nvSpPr>
              <p:spPr bwMode="auto">
                <a:xfrm rot="159780">
                  <a:off x="4372" y="284"/>
                  <a:ext cx="52" cy="16"/>
                </a:xfrm>
                <a:custGeom>
                  <a:avLst/>
                  <a:gdLst>
                    <a:gd name="T0" fmla="*/ 13 w 10000"/>
                    <a:gd name="T1" fmla="*/ 0 h 10000"/>
                    <a:gd name="T2" fmla="*/ 0 w 10000"/>
                    <a:gd name="T3" fmla="*/ 16 h 10000"/>
                    <a:gd name="T4" fmla="*/ 39 w 10000"/>
                    <a:gd name="T5" fmla="*/ 16 h 10000"/>
                    <a:gd name="T6" fmla="*/ 52 w 10000"/>
                    <a:gd name="T7" fmla="*/ 0 h 10000"/>
                    <a:gd name="T8" fmla="*/ 13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500" y="0"/>
                      </a:moveTo>
                      <a:lnTo>
                        <a:pt x="0" y="10000"/>
                      </a:lnTo>
                      <a:lnTo>
                        <a:pt x="7500" y="10000"/>
                      </a:lnTo>
                      <a:lnTo>
                        <a:pt x="10000" y="0"/>
                      </a:lnTo>
                      <a:close/>
                      <a:moveTo>
                        <a:pt x="2500" y="0"/>
                      </a:moveTo>
                    </a:path>
                  </a:pathLst>
                </a:custGeom>
                <a:solidFill>
                  <a:srgbClr val="000000"/>
                </a:solidFill>
                <a:ln w="9525">
                  <a:solidFill>
                    <a:schemeClr val="tx1"/>
                  </a:solidFill>
                  <a:prstDash val="solid"/>
                  <a:round/>
                  <a:headEnd/>
                  <a:tailEnd/>
                </a:ln>
              </p:spPr>
              <p:txBody>
                <a:bodyPr/>
                <a:lstStyle/>
                <a:p>
                  <a:endParaRPr lang="en-US"/>
                </a:p>
              </p:txBody>
            </p:sp>
            <p:sp>
              <p:nvSpPr>
                <p:cNvPr id="47117" name="Freeform 13"/>
                <p:cNvSpPr>
                  <a:spLocks/>
                </p:cNvSpPr>
                <p:nvPr/>
              </p:nvSpPr>
              <p:spPr bwMode="auto">
                <a:xfrm rot="159780">
                  <a:off x="4348" y="288"/>
                  <a:ext cx="52" cy="24"/>
                </a:xfrm>
                <a:custGeom>
                  <a:avLst/>
                  <a:gdLst>
                    <a:gd name="T0" fmla="*/ 13 w 10000"/>
                    <a:gd name="T1" fmla="*/ 0 h 10000"/>
                    <a:gd name="T2" fmla="*/ 0 w 10000"/>
                    <a:gd name="T3" fmla="*/ 24 h 10000"/>
                    <a:gd name="T4" fmla="*/ 39 w 10000"/>
                    <a:gd name="T5" fmla="*/ 24 h 10000"/>
                    <a:gd name="T6" fmla="*/ 52 w 10000"/>
                    <a:gd name="T7" fmla="*/ 0 h 10000"/>
                    <a:gd name="T8" fmla="*/ 13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500" y="0"/>
                      </a:moveTo>
                      <a:lnTo>
                        <a:pt x="0" y="10000"/>
                      </a:lnTo>
                      <a:lnTo>
                        <a:pt x="7500" y="10000"/>
                      </a:lnTo>
                      <a:lnTo>
                        <a:pt x="10000" y="0"/>
                      </a:lnTo>
                      <a:close/>
                      <a:moveTo>
                        <a:pt x="2500" y="0"/>
                      </a:moveTo>
                    </a:path>
                  </a:pathLst>
                </a:custGeom>
                <a:solidFill>
                  <a:srgbClr val="000000"/>
                </a:solidFill>
                <a:ln w="9525">
                  <a:solidFill>
                    <a:schemeClr val="tx1"/>
                  </a:solidFill>
                  <a:prstDash val="solid"/>
                  <a:round/>
                  <a:headEnd/>
                  <a:tailEnd/>
                </a:ln>
              </p:spPr>
              <p:txBody>
                <a:bodyPr/>
                <a:lstStyle/>
                <a:p>
                  <a:endParaRPr lang="en-US"/>
                </a:p>
              </p:txBody>
            </p:sp>
            <p:sp>
              <p:nvSpPr>
                <p:cNvPr id="47118" name="Freeform 14"/>
                <p:cNvSpPr>
                  <a:spLocks/>
                </p:cNvSpPr>
                <p:nvPr/>
              </p:nvSpPr>
              <p:spPr bwMode="auto">
                <a:xfrm rot="159780">
                  <a:off x="4362" y="274"/>
                  <a:ext cx="52" cy="17"/>
                </a:xfrm>
                <a:custGeom>
                  <a:avLst/>
                  <a:gdLst>
                    <a:gd name="T0" fmla="*/ 13 w 10000"/>
                    <a:gd name="T1" fmla="*/ 0 h 10000"/>
                    <a:gd name="T2" fmla="*/ 0 w 10000"/>
                    <a:gd name="T3" fmla="*/ 17 h 10000"/>
                    <a:gd name="T4" fmla="*/ 39 w 10000"/>
                    <a:gd name="T5" fmla="*/ 17 h 10000"/>
                    <a:gd name="T6" fmla="*/ 52 w 10000"/>
                    <a:gd name="T7" fmla="*/ 0 h 10000"/>
                    <a:gd name="T8" fmla="*/ 13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2500" y="0"/>
                      </a:moveTo>
                      <a:lnTo>
                        <a:pt x="0" y="10000"/>
                      </a:lnTo>
                      <a:lnTo>
                        <a:pt x="7500" y="10000"/>
                      </a:lnTo>
                      <a:lnTo>
                        <a:pt x="10000" y="0"/>
                      </a:lnTo>
                      <a:close/>
                      <a:moveTo>
                        <a:pt x="2500" y="0"/>
                      </a:moveTo>
                    </a:path>
                  </a:pathLst>
                </a:custGeom>
                <a:solidFill>
                  <a:srgbClr val="000000"/>
                </a:solidFill>
                <a:ln w="9525">
                  <a:solidFill>
                    <a:schemeClr val="tx1"/>
                  </a:solidFill>
                  <a:prstDash val="solid"/>
                  <a:round/>
                  <a:headEnd/>
                  <a:tailEnd/>
                </a:ln>
              </p:spPr>
              <p:txBody>
                <a:bodyPr/>
                <a:lstStyle/>
                <a:p>
                  <a:endParaRPr lang="en-US"/>
                </a:p>
              </p:txBody>
            </p:sp>
            <p:sp>
              <p:nvSpPr>
                <p:cNvPr id="47119" name="Freeform 15"/>
                <p:cNvSpPr>
                  <a:spLocks/>
                </p:cNvSpPr>
                <p:nvPr/>
              </p:nvSpPr>
              <p:spPr bwMode="auto">
                <a:xfrm>
                  <a:off x="4398" y="373"/>
                  <a:ext cx="29" cy="41"/>
                </a:xfrm>
                <a:custGeom>
                  <a:avLst/>
                  <a:gdLst>
                    <a:gd name="T0" fmla="*/ 0 w 10000"/>
                    <a:gd name="T1" fmla="*/ 0 h 10000"/>
                    <a:gd name="T2" fmla="*/ 29 w 10000"/>
                    <a:gd name="T3" fmla="*/ 0 h 10000"/>
                    <a:gd name="T4" fmla="*/ 29 w 10000"/>
                    <a:gd name="T5" fmla="*/ 41 h 10000"/>
                    <a:gd name="T6" fmla="*/ 0 w 10000"/>
                    <a:gd name="T7" fmla="*/ 41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close/>
                      <a:moveTo>
                        <a:pt x="0" y="0"/>
                      </a:moveTo>
                    </a:path>
                  </a:pathLst>
                </a:custGeom>
                <a:solidFill>
                  <a:srgbClr val="000000"/>
                </a:solidFill>
                <a:ln w="9525">
                  <a:solidFill>
                    <a:schemeClr val="tx1"/>
                  </a:solidFill>
                  <a:prstDash val="solid"/>
                  <a:round/>
                  <a:headEnd/>
                  <a:tailEnd/>
                </a:ln>
              </p:spPr>
              <p:txBody>
                <a:bodyPr/>
                <a:lstStyle/>
                <a:p>
                  <a:endParaRPr lang="en-US"/>
                </a:p>
              </p:txBody>
            </p:sp>
          </p:gr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Research Objectives</a:t>
            </a:r>
          </a:p>
        </p:txBody>
      </p:sp>
      <p:grpSp>
        <p:nvGrpSpPr>
          <p:cNvPr id="48131" name="Group 3"/>
          <p:cNvGrpSpPr>
            <a:grpSpLocks/>
          </p:cNvGrpSpPr>
          <p:nvPr/>
        </p:nvGrpSpPr>
        <p:grpSpPr bwMode="auto">
          <a:xfrm>
            <a:off x="776288" y="1931988"/>
            <a:ext cx="1919287" cy="2146300"/>
            <a:chOff x="352" y="1243"/>
            <a:chExt cx="1209" cy="1352"/>
          </a:xfrm>
        </p:grpSpPr>
        <p:pic>
          <p:nvPicPr>
            <p:cNvPr id="48163" name="Picture 4" descr="FLmap 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1456"/>
              <a:ext cx="1180"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 y="1630"/>
              <a:ext cx="53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5" name="Text Box 6"/>
            <p:cNvSpPr txBox="1">
              <a:spLocks noChangeArrowheads="1"/>
            </p:cNvSpPr>
            <p:nvPr/>
          </p:nvSpPr>
          <p:spPr bwMode="auto">
            <a:xfrm>
              <a:off x="354" y="1243"/>
              <a:ext cx="120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 Determine types</a:t>
              </a:r>
            </a:p>
          </p:txBody>
        </p:sp>
      </p:grpSp>
      <p:grpSp>
        <p:nvGrpSpPr>
          <p:cNvPr id="48132" name="Group 7"/>
          <p:cNvGrpSpPr>
            <a:grpSpLocks/>
          </p:cNvGrpSpPr>
          <p:nvPr/>
        </p:nvGrpSpPr>
        <p:grpSpPr bwMode="auto">
          <a:xfrm>
            <a:off x="5853113" y="1876425"/>
            <a:ext cx="2719387" cy="2124075"/>
            <a:chOff x="3687" y="1182"/>
            <a:chExt cx="1713" cy="1338"/>
          </a:xfrm>
        </p:grpSpPr>
        <p:pic>
          <p:nvPicPr>
            <p:cNvPr id="48161" name="Picture 8" descr="roof_de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1416"/>
              <a:ext cx="1277"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62" name="Text Box 9"/>
            <p:cNvSpPr txBox="1">
              <a:spLocks noChangeArrowheads="1"/>
            </p:cNvSpPr>
            <p:nvPr/>
          </p:nvSpPr>
          <p:spPr bwMode="auto">
            <a:xfrm>
              <a:off x="3687" y="1182"/>
              <a:ext cx="171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Quantify wind resistance</a:t>
              </a:r>
            </a:p>
          </p:txBody>
        </p:sp>
      </p:grpSp>
      <p:grpSp>
        <p:nvGrpSpPr>
          <p:cNvPr id="48133" name="Group 10"/>
          <p:cNvGrpSpPr>
            <a:grpSpLocks/>
          </p:cNvGrpSpPr>
          <p:nvPr/>
        </p:nvGrpSpPr>
        <p:grpSpPr bwMode="auto">
          <a:xfrm>
            <a:off x="3438525" y="1782763"/>
            <a:ext cx="2428875" cy="2416175"/>
            <a:chOff x="2438" y="2671"/>
            <a:chExt cx="1530" cy="1522"/>
          </a:xfrm>
        </p:grpSpPr>
        <p:pic>
          <p:nvPicPr>
            <p:cNvPr id="48159" name="Picture 11" descr="house_pressur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 y="3063"/>
              <a:ext cx="153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0" name="Text Box 12"/>
            <p:cNvSpPr txBox="1">
              <a:spLocks noChangeArrowheads="1"/>
            </p:cNvSpPr>
            <p:nvPr/>
          </p:nvSpPr>
          <p:spPr bwMode="auto">
            <a:xfrm>
              <a:off x="2548" y="2671"/>
              <a:ext cx="12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Translate wind speed into loads</a:t>
              </a:r>
            </a:p>
          </p:txBody>
        </p:sp>
      </p:grpSp>
      <p:grpSp>
        <p:nvGrpSpPr>
          <p:cNvPr id="48134" name="Group 13"/>
          <p:cNvGrpSpPr>
            <a:grpSpLocks/>
          </p:cNvGrpSpPr>
          <p:nvPr/>
        </p:nvGrpSpPr>
        <p:grpSpPr bwMode="auto">
          <a:xfrm>
            <a:off x="1747838" y="4121150"/>
            <a:ext cx="6127750" cy="2344738"/>
            <a:chOff x="1101" y="2596"/>
            <a:chExt cx="3860" cy="1477"/>
          </a:xfrm>
        </p:grpSpPr>
        <p:sp>
          <p:nvSpPr>
            <p:cNvPr id="48145" name="Text Box 14"/>
            <p:cNvSpPr txBox="1">
              <a:spLocks noChangeArrowheads="1"/>
            </p:cNvSpPr>
            <p:nvPr/>
          </p:nvSpPr>
          <p:spPr bwMode="auto">
            <a:xfrm>
              <a:off x="1477" y="3823"/>
              <a:ext cx="17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Monte Carlo Simulation </a:t>
              </a:r>
            </a:p>
          </p:txBody>
        </p:sp>
        <p:grpSp>
          <p:nvGrpSpPr>
            <p:cNvPr id="48146" name="Group 15"/>
            <p:cNvGrpSpPr>
              <a:grpSpLocks/>
            </p:cNvGrpSpPr>
            <p:nvPr/>
          </p:nvGrpSpPr>
          <p:grpSpPr bwMode="auto">
            <a:xfrm>
              <a:off x="1101" y="2596"/>
              <a:ext cx="3860" cy="1255"/>
              <a:chOff x="1101" y="2596"/>
              <a:chExt cx="3860" cy="1255"/>
            </a:xfrm>
          </p:grpSpPr>
          <p:grpSp>
            <p:nvGrpSpPr>
              <p:cNvPr id="48147" name="Group 16"/>
              <p:cNvGrpSpPr>
                <a:grpSpLocks/>
              </p:cNvGrpSpPr>
              <p:nvPr/>
            </p:nvGrpSpPr>
            <p:grpSpPr bwMode="auto">
              <a:xfrm>
                <a:off x="1728" y="2990"/>
                <a:ext cx="1150" cy="861"/>
                <a:chOff x="929" y="3008"/>
                <a:chExt cx="1150" cy="861"/>
              </a:xfrm>
            </p:grpSpPr>
            <p:pic>
              <p:nvPicPr>
                <p:cNvPr id="48149" name="Picture 17" descr="j0282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 y="3008"/>
                  <a:ext cx="1150"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0" name="Group 18"/>
                <p:cNvGrpSpPr>
                  <a:grpSpLocks/>
                </p:cNvGrpSpPr>
                <p:nvPr/>
              </p:nvGrpSpPr>
              <p:grpSpPr bwMode="auto">
                <a:xfrm>
                  <a:off x="1228" y="3183"/>
                  <a:ext cx="433" cy="261"/>
                  <a:chOff x="2536" y="2737"/>
                  <a:chExt cx="1877" cy="1181"/>
                </a:xfrm>
              </p:grpSpPr>
              <p:pic>
                <p:nvPicPr>
                  <p:cNvPr id="48151" name="Picture 19" descr="j02026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 y="2737"/>
                    <a:ext cx="1877"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2" name="Group 20"/>
                  <p:cNvGrpSpPr>
                    <a:grpSpLocks/>
                  </p:cNvGrpSpPr>
                  <p:nvPr/>
                </p:nvGrpSpPr>
                <p:grpSpPr bwMode="auto">
                  <a:xfrm>
                    <a:off x="3250" y="2908"/>
                    <a:ext cx="749" cy="747"/>
                    <a:chOff x="3250" y="2908"/>
                    <a:chExt cx="749" cy="747"/>
                  </a:xfrm>
                </p:grpSpPr>
                <p:sp>
                  <p:nvSpPr>
                    <p:cNvPr id="48153" name="Rectangle 21"/>
                    <p:cNvSpPr>
                      <a:spLocks noChangeArrowheads="1"/>
                    </p:cNvSpPr>
                    <p:nvPr/>
                  </p:nvSpPr>
                  <p:spPr bwMode="auto">
                    <a:xfrm>
                      <a:off x="3250" y="3422"/>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154" name="AutoShape 22"/>
                    <p:cNvSpPr>
                      <a:spLocks noChangeArrowheads="1"/>
                    </p:cNvSpPr>
                    <p:nvPr/>
                  </p:nvSpPr>
                  <p:spPr bwMode="auto">
                    <a:xfrm rot="159781">
                      <a:off x="3741" y="2908"/>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8155" name="AutoShape 23"/>
                    <p:cNvSpPr>
                      <a:spLocks noChangeArrowheads="1"/>
                    </p:cNvSpPr>
                    <p:nvPr/>
                  </p:nvSpPr>
                  <p:spPr bwMode="auto">
                    <a:xfrm rot="159781">
                      <a:off x="3622" y="297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8156" name="AutoShape 24"/>
                    <p:cNvSpPr>
                      <a:spLocks noChangeArrowheads="1"/>
                    </p:cNvSpPr>
                    <p:nvPr/>
                  </p:nvSpPr>
                  <p:spPr bwMode="auto">
                    <a:xfrm rot="159781">
                      <a:off x="3502" y="2991"/>
                      <a:ext cx="258" cy="126"/>
                    </a:xfrm>
                    <a:prstGeom prst="parallelogram">
                      <a:avLst>
                        <a:gd name="adj" fmla="val 51190"/>
                      </a:avLst>
                    </a:prstGeom>
                    <a:solidFill>
                      <a:schemeClr val="tx1"/>
                    </a:solidFill>
                    <a:ln w="9525">
                      <a:solidFill>
                        <a:schemeClr val="tx1"/>
                      </a:solidFill>
                      <a:miter lim="800000"/>
                      <a:headEnd/>
                      <a:tailEnd/>
                    </a:ln>
                  </p:spPr>
                  <p:txBody>
                    <a:bodyPr wrap="none" anchor="ctr"/>
                    <a:lstStyle/>
                    <a:p>
                      <a:endParaRPr lang="en-US"/>
                    </a:p>
                  </p:txBody>
                </p:sp>
                <p:sp>
                  <p:nvSpPr>
                    <p:cNvPr id="48157" name="AutoShape 25"/>
                    <p:cNvSpPr>
                      <a:spLocks noChangeArrowheads="1"/>
                    </p:cNvSpPr>
                    <p:nvPr/>
                  </p:nvSpPr>
                  <p:spPr bwMode="auto">
                    <a:xfrm rot="159781">
                      <a:off x="3572" y="292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48158" name="Rectangle 26"/>
                    <p:cNvSpPr>
                      <a:spLocks noChangeArrowheads="1"/>
                    </p:cNvSpPr>
                    <p:nvPr/>
                  </p:nvSpPr>
                  <p:spPr bwMode="auto">
                    <a:xfrm>
                      <a:off x="3750" y="3440"/>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grpSp>
            </p:grpSp>
          </p:grpSp>
          <p:sp>
            <p:nvSpPr>
              <p:cNvPr id="48148" name="AutoShape 27"/>
              <p:cNvSpPr>
                <a:spLocks/>
              </p:cNvSpPr>
              <p:nvPr/>
            </p:nvSpPr>
            <p:spPr bwMode="auto">
              <a:xfrm rot="-5400000">
                <a:off x="2897" y="800"/>
                <a:ext cx="267" cy="3860"/>
              </a:xfrm>
              <a:prstGeom prst="leftBrace">
                <a:avLst>
                  <a:gd name="adj1" fmla="val 12047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48135" name="Group 28"/>
          <p:cNvGrpSpPr>
            <a:grpSpLocks/>
          </p:cNvGrpSpPr>
          <p:nvPr/>
        </p:nvGrpSpPr>
        <p:grpSpPr bwMode="auto">
          <a:xfrm>
            <a:off x="4600575" y="5021263"/>
            <a:ext cx="3771900" cy="781050"/>
            <a:chOff x="2898" y="3163"/>
            <a:chExt cx="2376" cy="492"/>
          </a:xfrm>
        </p:grpSpPr>
        <p:sp>
          <p:nvSpPr>
            <p:cNvPr id="48141" name="AutoShape 29"/>
            <p:cNvSpPr>
              <a:spLocks noChangeArrowheads="1"/>
            </p:cNvSpPr>
            <p:nvPr/>
          </p:nvSpPr>
          <p:spPr bwMode="auto">
            <a:xfrm>
              <a:off x="2898" y="3325"/>
              <a:ext cx="404" cy="232"/>
            </a:xfrm>
            <a:prstGeom prst="rightArrow">
              <a:avLst>
                <a:gd name="adj1" fmla="val 50000"/>
                <a:gd name="adj2" fmla="val 43534"/>
              </a:avLst>
            </a:prstGeom>
            <a:solidFill>
              <a:schemeClr val="accent1"/>
            </a:solidFill>
            <a:ln w="9525">
              <a:solidFill>
                <a:schemeClr val="tx1"/>
              </a:solidFill>
              <a:miter lim="800000"/>
              <a:headEnd/>
              <a:tailEnd/>
            </a:ln>
          </p:spPr>
          <p:txBody>
            <a:bodyPr wrap="none" anchor="ctr"/>
            <a:lstStyle/>
            <a:p>
              <a:endParaRPr lang="en-US"/>
            </a:p>
          </p:txBody>
        </p:sp>
        <p:pic>
          <p:nvPicPr>
            <p:cNvPr id="48142" name="Picture 30" descr="j02303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2" y="3165"/>
              <a:ext cx="7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Text Box 31"/>
            <p:cNvSpPr txBox="1">
              <a:spLocks noChangeArrowheads="1"/>
            </p:cNvSpPr>
            <p:nvPr/>
          </p:nvSpPr>
          <p:spPr bwMode="auto">
            <a:xfrm>
              <a:off x="3391" y="3163"/>
              <a:ext cx="4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t>%</a:t>
              </a:r>
            </a:p>
          </p:txBody>
        </p:sp>
        <p:sp>
          <p:nvSpPr>
            <p:cNvPr id="48144" name="Text Box 32"/>
            <p:cNvSpPr txBox="1">
              <a:spLocks noChangeArrowheads="1"/>
            </p:cNvSpPr>
            <p:nvPr/>
          </p:nvSpPr>
          <p:spPr bwMode="auto">
            <a:xfrm>
              <a:off x="4550" y="3181"/>
              <a:ext cx="7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Quantify </a:t>
              </a:r>
            </a:p>
            <a:p>
              <a:pPr eaLnBrk="1" hangingPunct="1"/>
              <a:r>
                <a:rPr lang="en-US" sz="2000"/>
                <a:t>damages</a:t>
              </a:r>
            </a:p>
          </p:txBody>
        </p:sp>
      </p:grpSp>
      <p:sp>
        <p:nvSpPr>
          <p:cNvPr id="48136" name="Freeform 33"/>
          <p:cNvSpPr>
            <a:spLocks/>
          </p:cNvSpPr>
          <p:nvPr/>
        </p:nvSpPr>
        <p:spPr bwMode="auto">
          <a:xfrm>
            <a:off x="846138" y="234473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48137" name="Freeform 34"/>
          <p:cNvSpPr>
            <a:spLocks/>
          </p:cNvSpPr>
          <p:nvPr/>
        </p:nvSpPr>
        <p:spPr bwMode="auto">
          <a:xfrm>
            <a:off x="3789363" y="2355850"/>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48138" name="Freeform 35"/>
          <p:cNvSpPr>
            <a:spLocks/>
          </p:cNvSpPr>
          <p:nvPr/>
        </p:nvSpPr>
        <p:spPr bwMode="auto">
          <a:xfrm>
            <a:off x="6345238" y="237648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521252" name="Freeform 36"/>
          <p:cNvSpPr>
            <a:spLocks/>
          </p:cNvSpPr>
          <p:nvPr/>
        </p:nvSpPr>
        <p:spPr bwMode="auto">
          <a:xfrm>
            <a:off x="2898775" y="4651375"/>
            <a:ext cx="1392238"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521253" name="Rectangle 37"/>
          <p:cNvSpPr>
            <a:spLocks noChangeArrowheads="1"/>
          </p:cNvSpPr>
          <p:nvPr/>
        </p:nvSpPr>
        <p:spPr bwMode="auto">
          <a:xfrm>
            <a:off x="5410200" y="4114800"/>
            <a:ext cx="2844800"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15</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1252"/>
                                        </p:tgtEl>
                                        <p:attrNameLst>
                                          <p:attrName>style.visibility</p:attrName>
                                        </p:attrNameLst>
                                      </p:cBhvr>
                                      <p:to>
                                        <p:strVal val="visible"/>
                                      </p:to>
                                    </p:set>
                                    <p:animEffect transition="in" filter="blinds(horizontal)">
                                      <p:cBhvr>
                                        <p:cTn id="7" dur="500"/>
                                        <p:tgtEl>
                                          <p:spTgt spid="521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1253"/>
                                        </p:tgtEl>
                                        <p:attrNameLst>
                                          <p:attrName>style.visibility</p:attrName>
                                        </p:attrNameLst>
                                      </p:cBhvr>
                                      <p:to>
                                        <p:strVal val="visible"/>
                                      </p:to>
                                    </p:set>
                                    <p:animEffect transition="in" filter="diamond(in)">
                                      <p:cBhvr>
                                        <p:cTn id="12" dur="2000"/>
                                        <p:tgtEl>
                                          <p:spTgt spid="52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52" grpId="0" animBg="1"/>
      <p:bldP spid="52125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23900" y="395288"/>
            <a:ext cx="7340600" cy="952500"/>
          </a:xfrm>
        </p:spPr>
        <p:txBody>
          <a:bodyPr/>
          <a:lstStyle/>
          <a:p>
            <a:pPr eaLnBrk="1" hangingPunct="1"/>
            <a:r>
              <a:rPr lang="en-US" smtClean="0"/>
              <a:t>Cost Estimation Model </a:t>
            </a:r>
            <a:br>
              <a:rPr lang="en-US" smtClean="0"/>
            </a:br>
            <a:r>
              <a:rPr lang="en-US" smtClean="0"/>
              <a:t> </a:t>
            </a:r>
          </a:p>
        </p:txBody>
      </p:sp>
      <p:pic>
        <p:nvPicPr>
          <p:cNvPr id="49155" name="Picture 3" descr="j02303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5425" y="376238"/>
            <a:ext cx="90328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7324725" y="431800"/>
            <a:ext cx="608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000"/>
              <a:t>%</a:t>
            </a:r>
          </a:p>
        </p:txBody>
      </p:sp>
      <p:sp>
        <p:nvSpPr>
          <p:cNvPr id="49157" name="Rectangle 5"/>
          <p:cNvSpPr>
            <a:spLocks noChangeArrowheads="1"/>
          </p:cNvSpPr>
          <p:nvPr/>
        </p:nvSpPr>
        <p:spPr bwMode="auto">
          <a:xfrm>
            <a:off x="685800" y="1866900"/>
            <a:ext cx="82296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3200">
                <a:cs typeface="Times New Roman" pitchFamily="18" charset="0"/>
              </a:rPr>
              <a:t>From the Damage Matrices</a:t>
            </a:r>
          </a:p>
          <a:p>
            <a:pPr marL="742950" lvl="1" indent="-285750">
              <a:lnSpc>
                <a:spcPct val="90000"/>
              </a:lnSpc>
              <a:spcBef>
                <a:spcPct val="20000"/>
              </a:spcBef>
              <a:buFontTx/>
              <a:buChar char="–"/>
            </a:pPr>
            <a:r>
              <a:rPr lang="en-US" sz="2800">
                <a:cs typeface="Times New Roman" pitchFamily="18" charset="0"/>
              </a:rPr>
              <a:t>Convert modeled physical damages into monetary damages</a:t>
            </a:r>
          </a:p>
          <a:p>
            <a:pPr marL="742950" lvl="1" indent="-285750">
              <a:lnSpc>
                <a:spcPct val="90000"/>
              </a:lnSpc>
              <a:spcBef>
                <a:spcPct val="20000"/>
              </a:spcBef>
              <a:buFontTx/>
              <a:buChar char="–"/>
            </a:pPr>
            <a:r>
              <a:rPr lang="en-US" sz="2800">
                <a:cs typeface="Times New Roman" pitchFamily="18" charset="0"/>
              </a:rPr>
              <a:t>Define the vulnerability of different homes types</a:t>
            </a:r>
          </a:p>
          <a:p>
            <a:pPr marL="742950" lvl="1" indent="-285750">
              <a:lnSpc>
                <a:spcPct val="90000"/>
              </a:lnSpc>
              <a:spcBef>
                <a:spcPct val="20000"/>
              </a:spcBef>
              <a:buFontTx/>
              <a:buChar char="–"/>
            </a:pPr>
            <a:r>
              <a:rPr lang="en-US" sz="2800">
                <a:cs typeface="Times New Roman" pitchFamily="18" charset="0"/>
              </a:rPr>
              <a:t>Provide a logical method for prediction damage to other coverage’s</a:t>
            </a:r>
          </a:p>
          <a:p>
            <a:pPr marL="742950" lvl="1" indent="-285750">
              <a:lnSpc>
                <a:spcPct val="90000"/>
              </a:lnSpc>
              <a:spcBef>
                <a:spcPct val="20000"/>
              </a:spcBef>
              <a:buFontTx/>
              <a:buChar char="–"/>
            </a:pPr>
            <a:r>
              <a:rPr lang="en-US" sz="2800">
                <a:cs typeface="Times New Roman" pitchFamily="18" charset="0"/>
              </a:rPr>
              <a:t>Validate the damage predictions </a:t>
            </a:r>
          </a:p>
          <a:p>
            <a:pPr marL="742950" lvl="1" indent="-285750">
              <a:lnSpc>
                <a:spcPct val="90000"/>
              </a:lnSpc>
              <a:spcBef>
                <a:spcPct val="20000"/>
              </a:spcBef>
              <a:buFontTx/>
              <a:buChar char="–"/>
            </a:pPr>
            <a:r>
              <a:rPr lang="en-US" sz="2800">
                <a:cs typeface="Times New Roman" pitchFamily="18" charset="0"/>
              </a:rPr>
              <a:t>Input from experts (adjusters, etc.)</a:t>
            </a:r>
          </a:p>
        </p:txBody>
      </p:sp>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16</a:t>
            </a:fld>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50913" y="242888"/>
            <a:ext cx="5991225" cy="989012"/>
          </a:xfrm>
          <a:noFill/>
        </p:spPr>
        <p:txBody>
          <a:bodyPr/>
          <a:lstStyle/>
          <a:p>
            <a:pPr marL="25400" eaLnBrk="1" hangingPunct="1">
              <a:spcAft>
                <a:spcPts val="13"/>
              </a:spcAft>
              <a:tabLst>
                <a:tab pos="0" algn="l"/>
                <a:tab pos="914400" algn="l"/>
                <a:tab pos="1828800" algn="l"/>
                <a:tab pos="2743200" algn="l"/>
                <a:tab pos="3657600" algn="l"/>
              </a:tabLst>
            </a:pPr>
            <a:r>
              <a:rPr lang="en-US" sz="4000" smtClean="0"/>
              <a:t>Different Types of Damage</a:t>
            </a:r>
          </a:p>
        </p:txBody>
      </p:sp>
      <p:grpSp>
        <p:nvGrpSpPr>
          <p:cNvPr id="1028" name="Group 3"/>
          <p:cNvGrpSpPr>
            <a:grpSpLocks/>
          </p:cNvGrpSpPr>
          <p:nvPr/>
        </p:nvGrpSpPr>
        <p:grpSpPr bwMode="auto">
          <a:xfrm>
            <a:off x="7324725" y="376238"/>
            <a:ext cx="1423988" cy="766762"/>
            <a:chOff x="4614" y="237"/>
            <a:chExt cx="897" cy="483"/>
          </a:xfrm>
        </p:grpSpPr>
        <p:pic>
          <p:nvPicPr>
            <p:cNvPr id="1030" name="Picture 4" descr="j02303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 y="237"/>
              <a:ext cx="56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5"/>
            <p:cNvSpPr txBox="1">
              <a:spLocks noChangeArrowheads="1"/>
            </p:cNvSpPr>
            <p:nvPr/>
          </p:nvSpPr>
          <p:spPr bwMode="auto">
            <a:xfrm>
              <a:off x="4614" y="272"/>
              <a:ext cx="38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4000"/>
                <a:t>%</a:t>
              </a:r>
            </a:p>
          </p:txBody>
        </p:sp>
      </p:grpSp>
      <p:sp>
        <p:nvSpPr>
          <p:cNvPr id="1029" name="Rectangle 6"/>
          <p:cNvSpPr>
            <a:spLocks noChangeArrowheads="1"/>
          </p:cNvSpPr>
          <p:nvPr/>
        </p:nvSpPr>
        <p:spPr bwMode="auto">
          <a:xfrm>
            <a:off x="0"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7"/>
          <p:cNvGraphicFramePr>
            <a:graphicFrameLocks noChangeAspect="1"/>
          </p:cNvGraphicFramePr>
          <p:nvPr/>
        </p:nvGraphicFramePr>
        <p:xfrm>
          <a:off x="673100" y="1684338"/>
          <a:ext cx="7099300" cy="4987925"/>
        </p:xfrm>
        <a:graphic>
          <a:graphicData uri="http://schemas.openxmlformats.org/presentationml/2006/ole">
            <mc:AlternateContent xmlns:mc="http://schemas.openxmlformats.org/markup-compatibility/2006">
              <mc:Choice xmlns:v="urn:schemas-microsoft-com:vml" Requires="v">
                <p:oleObj spid="_x0000_s1081" name="Picture" r:id="rId4" imgW="5373149" imgH="3772260" progId="Word.Picture.8">
                  <p:embed/>
                </p:oleObj>
              </mc:Choice>
              <mc:Fallback>
                <p:oleObj name="Picture" r:id="rId4" imgW="5373149" imgH="377226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1684338"/>
                        <a:ext cx="7099300" cy="498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17</a:t>
            </a:fld>
            <a:endParaRPr lang="en-U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a:lstStyle/>
          <a:p>
            <a:pPr marL="25400" eaLnBrk="1" hangingPunct="1">
              <a:spcAft>
                <a:spcPts val="13"/>
              </a:spcAft>
              <a:tabLst>
                <a:tab pos="0" algn="l"/>
                <a:tab pos="914400" algn="l"/>
                <a:tab pos="1828800" algn="l"/>
                <a:tab pos="2743200" algn="l"/>
                <a:tab pos="3657600" algn="l"/>
                <a:tab pos="4572000" algn="l"/>
                <a:tab pos="5486400" algn="l"/>
              </a:tabLst>
            </a:pPr>
            <a:r>
              <a:rPr lang="en-US" smtClean="0"/>
              <a:t>Vulnerability Matrices</a:t>
            </a:r>
          </a:p>
        </p:txBody>
      </p:sp>
      <p:sp>
        <p:nvSpPr>
          <p:cNvPr id="2052" name="Rectangle 3"/>
          <p:cNvSpPr>
            <a:spLocks noGrp="1" noChangeArrowheads="1"/>
          </p:cNvSpPr>
          <p:nvPr>
            <p:ph type="body" sz="half" idx="1"/>
          </p:nvPr>
        </p:nvSpPr>
        <p:spPr>
          <a:xfrm>
            <a:off x="685800" y="1538288"/>
            <a:ext cx="7758113" cy="920750"/>
          </a:xfrm>
          <a:noFill/>
        </p:spPr>
        <p:txBody>
          <a:bodyPr/>
          <a:lstStyle/>
          <a:p>
            <a:pPr marL="433388" indent="-433388" eaLnBrk="1" hangingPunct="1">
              <a:lnSpc>
                <a:spcPts val="3400"/>
              </a:lnSpc>
              <a:spcAft>
                <a:spcPts val="13"/>
              </a:spcAft>
              <a:tabLst>
                <a:tab pos="342900" algn="l"/>
                <a:tab pos="914400" algn="l"/>
                <a:tab pos="1828800" algn="l"/>
                <a:tab pos="2743200" algn="l"/>
                <a:tab pos="3657600" algn="l"/>
                <a:tab pos="4572000" algn="l"/>
                <a:tab pos="5486400" algn="l"/>
                <a:tab pos="6400800" algn="l"/>
                <a:tab pos="7315200" algn="l"/>
                <a:tab pos="8229600" algn="l"/>
              </a:tabLst>
            </a:pPr>
            <a:r>
              <a:rPr lang="en-US" sz="2000" smtClean="0"/>
              <a:t>Model Type - Specific to each Monte Carlo model (36 models) plus additional considerations for each (6*36 = 216)</a:t>
            </a:r>
          </a:p>
          <a:p>
            <a:pPr marL="433388" indent="-433388" eaLnBrk="1" hangingPunct="1">
              <a:lnSpc>
                <a:spcPts val="3400"/>
              </a:lnSpc>
              <a:spcAft>
                <a:spcPts val="13"/>
              </a:spcAft>
              <a:tabLst>
                <a:tab pos="342900" algn="l"/>
                <a:tab pos="914400" algn="l"/>
                <a:tab pos="1828800" algn="l"/>
                <a:tab pos="2743200" algn="l"/>
                <a:tab pos="3657600" algn="l"/>
                <a:tab pos="4572000" algn="l"/>
                <a:tab pos="5486400" algn="l"/>
                <a:tab pos="6400800" algn="l"/>
                <a:tab pos="7315200" algn="l"/>
                <a:tab pos="8229600" algn="l"/>
              </a:tabLst>
            </a:pPr>
            <a:endParaRPr lang="en-US" sz="2000" smtClean="0"/>
          </a:p>
        </p:txBody>
      </p:sp>
      <p:graphicFrame>
        <p:nvGraphicFramePr>
          <p:cNvPr id="2050" name="Object 171"/>
          <p:cNvGraphicFramePr>
            <a:graphicFrameLocks noGrp="1" noChangeAspect="1"/>
          </p:cNvGraphicFramePr>
          <p:nvPr>
            <p:ph sz="half" idx="2"/>
          </p:nvPr>
        </p:nvGraphicFramePr>
        <p:xfrm>
          <a:off x="0" y="2711450"/>
          <a:ext cx="9144000" cy="4098925"/>
        </p:xfrm>
        <a:graphic>
          <a:graphicData uri="http://schemas.openxmlformats.org/presentationml/2006/ole">
            <mc:AlternateContent xmlns:mc="http://schemas.openxmlformats.org/markup-compatibility/2006">
              <mc:Choice xmlns:v="urn:schemas-microsoft-com:vml" Requires="v">
                <p:oleObj spid="_x0000_s2102" name="Document" r:id="rId3" imgW="6098705" imgH="2283833" progId="Word.Document.8">
                  <p:embed/>
                </p:oleObj>
              </mc:Choice>
              <mc:Fallback>
                <p:oleObj name="Document" r:id="rId3" imgW="6098705" imgH="2283833" progId="Word.Document.8">
                  <p:embed/>
                  <p:pic>
                    <p:nvPicPr>
                      <p:cNvPr id="0" name="Object 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11450"/>
                        <a:ext cx="91440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18</a:t>
            </a:fld>
            <a:endParaRPr lang="en-US" sz="1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563563" y="274638"/>
            <a:ext cx="8370887" cy="1143000"/>
          </a:xfrm>
        </p:spPr>
        <p:txBody>
          <a:bodyPr/>
          <a:lstStyle/>
          <a:p>
            <a:pPr eaLnBrk="1" hangingPunct="1"/>
            <a:r>
              <a:rPr lang="en-US" smtClean="0"/>
              <a:t>Weighted Matrices</a:t>
            </a:r>
          </a:p>
        </p:txBody>
      </p:sp>
      <p:sp>
        <p:nvSpPr>
          <p:cNvPr id="3" name="Content Placeholder 2"/>
          <p:cNvSpPr>
            <a:spLocks noGrp="1"/>
          </p:cNvSpPr>
          <p:nvPr>
            <p:ph idx="1"/>
          </p:nvPr>
        </p:nvSpPr>
        <p:spPr/>
        <p:txBody>
          <a:bodyPr>
            <a:normAutofit/>
          </a:bodyPr>
          <a:lstStyle/>
          <a:p>
            <a:pPr eaLnBrk="1" hangingPunct="1">
              <a:lnSpc>
                <a:spcPct val="80000"/>
              </a:lnSpc>
              <a:buFontTx/>
              <a:buNone/>
            </a:pPr>
            <a:r>
              <a:rPr lang="en-US" sz="2000" b="1" smtClean="0"/>
              <a:t>Insurance Portfolio</a:t>
            </a:r>
          </a:p>
          <a:p>
            <a:pPr algn="just" eaLnBrk="1" hangingPunct="1">
              <a:lnSpc>
                <a:spcPct val="80000"/>
              </a:lnSpc>
              <a:buFontTx/>
              <a:buNone/>
            </a:pPr>
            <a:r>
              <a:rPr lang="en-US" sz="1900" smtClean="0"/>
              <a:t>Location: Define region and sub region.</a:t>
            </a:r>
          </a:p>
          <a:p>
            <a:pPr algn="just" eaLnBrk="1" hangingPunct="1">
              <a:lnSpc>
                <a:spcPct val="80000"/>
              </a:lnSpc>
              <a:buFontTx/>
              <a:buNone/>
            </a:pPr>
            <a:r>
              <a:rPr lang="en-US" sz="1900" smtClean="0"/>
              <a:t>Year Built: use as proxy for Strength (Weak, Medium, Strong).</a:t>
            </a:r>
          </a:p>
          <a:p>
            <a:pPr algn="just" eaLnBrk="1" hangingPunct="1">
              <a:lnSpc>
                <a:spcPct val="80000"/>
              </a:lnSpc>
              <a:buFontTx/>
              <a:buNone/>
            </a:pPr>
            <a:r>
              <a:rPr lang="en-US" sz="1900" smtClean="0"/>
              <a:t>Type of exterior wall.</a:t>
            </a:r>
          </a:p>
          <a:p>
            <a:pPr algn="just" eaLnBrk="1" hangingPunct="1">
              <a:lnSpc>
                <a:spcPct val="80000"/>
              </a:lnSpc>
              <a:buFontTx/>
              <a:buNone/>
            </a:pPr>
            <a:r>
              <a:rPr lang="en-US" sz="1900" smtClean="0"/>
              <a:t>    </a:t>
            </a:r>
          </a:p>
          <a:p>
            <a:pPr algn="just" eaLnBrk="1" hangingPunct="1">
              <a:lnSpc>
                <a:spcPct val="80000"/>
              </a:lnSpc>
            </a:pPr>
            <a:r>
              <a:rPr lang="en-US" sz="1900" smtClean="0"/>
              <a:t> Roof shape, roof cover, number of stories, and opening protection options are undefined.</a:t>
            </a:r>
          </a:p>
          <a:p>
            <a:pPr algn="just" eaLnBrk="1" hangingPunct="1">
              <a:lnSpc>
                <a:spcPct val="80000"/>
              </a:lnSpc>
              <a:buFontTx/>
              <a:buNone/>
            </a:pPr>
            <a:r>
              <a:rPr lang="en-US" sz="1900" smtClean="0"/>
              <a:t>    </a:t>
            </a:r>
          </a:p>
          <a:p>
            <a:pPr algn="just" eaLnBrk="1" hangingPunct="1">
              <a:lnSpc>
                <a:spcPct val="80000"/>
              </a:lnSpc>
            </a:pPr>
            <a:r>
              <a:rPr lang="en-US" sz="1900" smtClean="0"/>
              <a:t>The weighted matrices are the sum of the corresponding vulnerability model matrices weighted on the basis of the statistical distributions; </a:t>
            </a:r>
          </a:p>
          <a:p>
            <a:pPr algn="just" eaLnBrk="1" hangingPunct="1">
              <a:lnSpc>
                <a:spcPct val="80000"/>
              </a:lnSpc>
              <a:buFontTx/>
              <a:buNone/>
            </a:pPr>
            <a:r>
              <a:rPr lang="en-US" sz="1800" smtClean="0"/>
              <a:t>	</a:t>
            </a:r>
          </a:p>
          <a:p>
            <a:pPr algn="just" eaLnBrk="1" hangingPunct="1">
              <a:lnSpc>
                <a:spcPct val="80000"/>
              </a:lnSpc>
            </a:pPr>
            <a:r>
              <a:rPr lang="en-US" sz="1800" smtClean="0"/>
              <a:t>The user has the option to predict the type of the building (use  non_weighted) or use weighted matrices.</a:t>
            </a:r>
            <a:endParaRPr lang="en-US" sz="1900" smtClean="0"/>
          </a:p>
          <a:p>
            <a:pPr eaLnBrk="1" hangingPunct="1">
              <a:lnSpc>
                <a:spcPct val="80000"/>
              </a:lnSpc>
            </a:pPr>
            <a:endParaRPr lang="en-US" sz="2000" smtClean="0"/>
          </a:p>
        </p:txBody>
      </p:sp>
      <p:sp>
        <p:nvSpPr>
          <p:cNvPr id="4"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19</a:t>
            </a:fld>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Research Objectives</a:t>
            </a:r>
          </a:p>
        </p:txBody>
      </p:sp>
      <p:grpSp>
        <p:nvGrpSpPr>
          <p:cNvPr id="11267" name="Group 3"/>
          <p:cNvGrpSpPr>
            <a:grpSpLocks/>
          </p:cNvGrpSpPr>
          <p:nvPr/>
        </p:nvGrpSpPr>
        <p:grpSpPr bwMode="auto">
          <a:xfrm>
            <a:off x="776288" y="1931988"/>
            <a:ext cx="1919287" cy="2146300"/>
            <a:chOff x="352" y="1243"/>
            <a:chExt cx="1209" cy="1352"/>
          </a:xfrm>
        </p:grpSpPr>
        <p:pic>
          <p:nvPicPr>
            <p:cNvPr id="11295" name="Picture 4" descr="FLmap 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1456"/>
              <a:ext cx="1180"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 y="1630"/>
              <a:ext cx="53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7" name="Text Box 6"/>
            <p:cNvSpPr txBox="1">
              <a:spLocks noChangeArrowheads="1"/>
            </p:cNvSpPr>
            <p:nvPr/>
          </p:nvSpPr>
          <p:spPr bwMode="auto">
            <a:xfrm>
              <a:off x="354" y="1243"/>
              <a:ext cx="120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 Determine types</a:t>
              </a:r>
            </a:p>
          </p:txBody>
        </p:sp>
      </p:grpSp>
      <p:grpSp>
        <p:nvGrpSpPr>
          <p:cNvPr id="11268" name="Group 7"/>
          <p:cNvGrpSpPr>
            <a:grpSpLocks/>
          </p:cNvGrpSpPr>
          <p:nvPr/>
        </p:nvGrpSpPr>
        <p:grpSpPr bwMode="auto">
          <a:xfrm>
            <a:off x="5853113" y="1876425"/>
            <a:ext cx="2719387" cy="2124075"/>
            <a:chOff x="3687" y="1182"/>
            <a:chExt cx="1713" cy="1338"/>
          </a:xfrm>
        </p:grpSpPr>
        <p:pic>
          <p:nvPicPr>
            <p:cNvPr id="11293" name="Picture 8" descr="roof_de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1416"/>
              <a:ext cx="1277"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94" name="Text Box 9"/>
            <p:cNvSpPr txBox="1">
              <a:spLocks noChangeArrowheads="1"/>
            </p:cNvSpPr>
            <p:nvPr/>
          </p:nvSpPr>
          <p:spPr bwMode="auto">
            <a:xfrm>
              <a:off x="3687" y="1182"/>
              <a:ext cx="171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Quantify wind resistance</a:t>
              </a:r>
            </a:p>
          </p:txBody>
        </p:sp>
      </p:grpSp>
      <p:grpSp>
        <p:nvGrpSpPr>
          <p:cNvPr id="11269" name="Group 10"/>
          <p:cNvGrpSpPr>
            <a:grpSpLocks/>
          </p:cNvGrpSpPr>
          <p:nvPr/>
        </p:nvGrpSpPr>
        <p:grpSpPr bwMode="auto">
          <a:xfrm>
            <a:off x="3438525" y="1782763"/>
            <a:ext cx="2428875" cy="2416175"/>
            <a:chOff x="2438" y="2671"/>
            <a:chExt cx="1530" cy="1522"/>
          </a:xfrm>
        </p:grpSpPr>
        <p:pic>
          <p:nvPicPr>
            <p:cNvPr id="11291" name="Picture 11" descr="house_pressur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 y="3063"/>
              <a:ext cx="153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Text Box 12"/>
            <p:cNvSpPr txBox="1">
              <a:spLocks noChangeArrowheads="1"/>
            </p:cNvSpPr>
            <p:nvPr/>
          </p:nvSpPr>
          <p:spPr bwMode="auto">
            <a:xfrm>
              <a:off x="2548" y="2671"/>
              <a:ext cx="12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Translate wind speed into loads</a:t>
              </a:r>
            </a:p>
          </p:txBody>
        </p:sp>
      </p:grpSp>
      <p:grpSp>
        <p:nvGrpSpPr>
          <p:cNvPr id="11270" name="Group 13"/>
          <p:cNvGrpSpPr>
            <a:grpSpLocks/>
          </p:cNvGrpSpPr>
          <p:nvPr/>
        </p:nvGrpSpPr>
        <p:grpSpPr bwMode="auto">
          <a:xfrm>
            <a:off x="1747838" y="4121150"/>
            <a:ext cx="6127750" cy="2344738"/>
            <a:chOff x="1101" y="2596"/>
            <a:chExt cx="3860" cy="1477"/>
          </a:xfrm>
        </p:grpSpPr>
        <p:sp>
          <p:nvSpPr>
            <p:cNvPr id="11277" name="Text Box 14"/>
            <p:cNvSpPr txBox="1">
              <a:spLocks noChangeArrowheads="1"/>
            </p:cNvSpPr>
            <p:nvPr/>
          </p:nvSpPr>
          <p:spPr bwMode="auto">
            <a:xfrm>
              <a:off x="1477" y="3823"/>
              <a:ext cx="17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Monte Carlo Simulation </a:t>
              </a:r>
            </a:p>
          </p:txBody>
        </p:sp>
        <p:grpSp>
          <p:nvGrpSpPr>
            <p:cNvPr id="11278" name="Group 15"/>
            <p:cNvGrpSpPr>
              <a:grpSpLocks/>
            </p:cNvGrpSpPr>
            <p:nvPr/>
          </p:nvGrpSpPr>
          <p:grpSpPr bwMode="auto">
            <a:xfrm>
              <a:off x="1101" y="2596"/>
              <a:ext cx="3860" cy="1255"/>
              <a:chOff x="1101" y="2596"/>
              <a:chExt cx="3860" cy="1255"/>
            </a:xfrm>
          </p:grpSpPr>
          <p:grpSp>
            <p:nvGrpSpPr>
              <p:cNvPr id="11279" name="Group 16"/>
              <p:cNvGrpSpPr>
                <a:grpSpLocks/>
              </p:cNvGrpSpPr>
              <p:nvPr/>
            </p:nvGrpSpPr>
            <p:grpSpPr bwMode="auto">
              <a:xfrm>
                <a:off x="1728" y="2990"/>
                <a:ext cx="1150" cy="861"/>
                <a:chOff x="929" y="3008"/>
                <a:chExt cx="1150" cy="861"/>
              </a:xfrm>
            </p:grpSpPr>
            <p:pic>
              <p:nvPicPr>
                <p:cNvPr id="11281" name="Picture 17" descr="j0282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 y="3008"/>
                  <a:ext cx="1150"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2" name="Group 18"/>
                <p:cNvGrpSpPr>
                  <a:grpSpLocks/>
                </p:cNvGrpSpPr>
                <p:nvPr/>
              </p:nvGrpSpPr>
              <p:grpSpPr bwMode="auto">
                <a:xfrm>
                  <a:off x="1228" y="3183"/>
                  <a:ext cx="433" cy="261"/>
                  <a:chOff x="2536" y="2737"/>
                  <a:chExt cx="1877" cy="1181"/>
                </a:xfrm>
              </p:grpSpPr>
              <p:pic>
                <p:nvPicPr>
                  <p:cNvPr id="11283" name="Picture 19" descr="j02026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 y="2737"/>
                    <a:ext cx="1877"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4" name="Group 20"/>
                  <p:cNvGrpSpPr>
                    <a:grpSpLocks/>
                  </p:cNvGrpSpPr>
                  <p:nvPr/>
                </p:nvGrpSpPr>
                <p:grpSpPr bwMode="auto">
                  <a:xfrm>
                    <a:off x="3250" y="2908"/>
                    <a:ext cx="749" cy="747"/>
                    <a:chOff x="3250" y="2908"/>
                    <a:chExt cx="749" cy="747"/>
                  </a:xfrm>
                </p:grpSpPr>
                <p:sp>
                  <p:nvSpPr>
                    <p:cNvPr id="11285" name="Rectangle 21"/>
                    <p:cNvSpPr>
                      <a:spLocks noChangeArrowheads="1"/>
                    </p:cNvSpPr>
                    <p:nvPr/>
                  </p:nvSpPr>
                  <p:spPr bwMode="auto">
                    <a:xfrm>
                      <a:off x="3250" y="3422"/>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86" name="AutoShape 22"/>
                    <p:cNvSpPr>
                      <a:spLocks noChangeArrowheads="1"/>
                    </p:cNvSpPr>
                    <p:nvPr/>
                  </p:nvSpPr>
                  <p:spPr bwMode="auto">
                    <a:xfrm rot="159781">
                      <a:off x="3741" y="2908"/>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11287" name="AutoShape 23"/>
                    <p:cNvSpPr>
                      <a:spLocks noChangeArrowheads="1"/>
                    </p:cNvSpPr>
                    <p:nvPr/>
                  </p:nvSpPr>
                  <p:spPr bwMode="auto">
                    <a:xfrm rot="159781">
                      <a:off x="3622" y="297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11288" name="AutoShape 24"/>
                    <p:cNvSpPr>
                      <a:spLocks noChangeArrowheads="1"/>
                    </p:cNvSpPr>
                    <p:nvPr/>
                  </p:nvSpPr>
                  <p:spPr bwMode="auto">
                    <a:xfrm rot="159781">
                      <a:off x="3502" y="2991"/>
                      <a:ext cx="258" cy="126"/>
                    </a:xfrm>
                    <a:prstGeom prst="parallelogram">
                      <a:avLst>
                        <a:gd name="adj" fmla="val 51190"/>
                      </a:avLst>
                    </a:prstGeom>
                    <a:solidFill>
                      <a:schemeClr val="tx1"/>
                    </a:solidFill>
                    <a:ln w="9525">
                      <a:solidFill>
                        <a:schemeClr val="tx1"/>
                      </a:solidFill>
                      <a:miter lim="800000"/>
                      <a:headEnd/>
                      <a:tailEnd/>
                    </a:ln>
                  </p:spPr>
                  <p:txBody>
                    <a:bodyPr wrap="none" anchor="ctr"/>
                    <a:lstStyle/>
                    <a:p>
                      <a:endParaRPr lang="en-US"/>
                    </a:p>
                  </p:txBody>
                </p:sp>
                <p:sp>
                  <p:nvSpPr>
                    <p:cNvPr id="11289" name="AutoShape 25"/>
                    <p:cNvSpPr>
                      <a:spLocks noChangeArrowheads="1"/>
                    </p:cNvSpPr>
                    <p:nvPr/>
                  </p:nvSpPr>
                  <p:spPr bwMode="auto">
                    <a:xfrm rot="159781">
                      <a:off x="3572" y="292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11290" name="Rectangle 26"/>
                    <p:cNvSpPr>
                      <a:spLocks noChangeArrowheads="1"/>
                    </p:cNvSpPr>
                    <p:nvPr/>
                  </p:nvSpPr>
                  <p:spPr bwMode="auto">
                    <a:xfrm>
                      <a:off x="3750" y="3440"/>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grpSp>
            </p:grpSp>
          </p:grpSp>
          <p:sp>
            <p:nvSpPr>
              <p:cNvPr id="11280" name="AutoShape 27"/>
              <p:cNvSpPr>
                <a:spLocks/>
              </p:cNvSpPr>
              <p:nvPr/>
            </p:nvSpPr>
            <p:spPr bwMode="auto">
              <a:xfrm rot="-5400000">
                <a:off x="2897" y="800"/>
                <a:ext cx="267" cy="3860"/>
              </a:xfrm>
              <a:prstGeom prst="leftBrace">
                <a:avLst>
                  <a:gd name="adj1" fmla="val 12047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1271" name="Group 28"/>
          <p:cNvGrpSpPr>
            <a:grpSpLocks/>
          </p:cNvGrpSpPr>
          <p:nvPr/>
        </p:nvGrpSpPr>
        <p:grpSpPr bwMode="auto">
          <a:xfrm>
            <a:off x="4600575" y="5021263"/>
            <a:ext cx="3771900" cy="781050"/>
            <a:chOff x="2898" y="3163"/>
            <a:chExt cx="2376" cy="492"/>
          </a:xfrm>
        </p:grpSpPr>
        <p:sp>
          <p:nvSpPr>
            <p:cNvPr id="11273" name="AutoShape 29"/>
            <p:cNvSpPr>
              <a:spLocks noChangeArrowheads="1"/>
            </p:cNvSpPr>
            <p:nvPr/>
          </p:nvSpPr>
          <p:spPr bwMode="auto">
            <a:xfrm>
              <a:off x="2898" y="3325"/>
              <a:ext cx="404" cy="232"/>
            </a:xfrm>
            <a:prstGeom prst="rightArrow">
              <a:avLst>
                <a:gd name="adj1" fmla="val 50000"/>
                <a:gd name="adj2" fmla="val 43534"/>
              </a:avLst>
            </a:prstGeom>
            <a:solidFill>
              <a:schemeClr val="accent1"/>
            </a:solidFill>
            <a:ln w="9525">
              <a:solidFill>
                <a:schemeClr val="tx1"/>
              </a:solidFill>
              <a:miter lim="800000"/>
              <a:headEnd/>
              <a:tailEnd/>
            </a:ln>
          </p:spPr>
          <p:txBody>
            <a:bodyPr wrap="none" anchor="ctr"/>
            <a:lstStyle/>
            <a:p>
              <a:endParaRPr lang="en-US"/>
            </a:p>
          </p:txBody>
        </p:sp>
        <p:pic>
          <p:nvPicPr>
            <p:cNvPr id="11274" name="Picture 30" descr="j02303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2" y="3165"/>
              <a:ext cx="7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31"/>
            <p:cNvSpPr txBox="1">
              <a:spLocks noChangeArrowheads="1"/>
            </p:cNvSpPr>
            <p:nvPr/>
          </p:nvSpPr>
          <p:spPr bwMode="auto">
            <a:xfrm>
              <a:off x="3391" y="3163"/>
              <a:ext cx="4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t>%</a:t>
              </a:r>
            </a:p>
          </p:txBody>
        </p:sp>
        <p:sp>
          <p:nvSpPr>
            <p:cNvPr id="11276" name="Text Box 32"/>
            <p:cNvSpPr txBox="1">
              <a:spLocks noChangeArrowheads="1"/>
            </p:cNvSpPr>
            <p:nvPr/>
          </p:nvSpPr>
          <p:spPr bwMode="auto">
            <a:xfrm>
              <a:off x="4550" y="3181"/>
              <a:ext cx="7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Quantify </a:t>
              </a:r>
            </a:p>
            <a:p>
              <a:pPr eaLnBrk="1" hangingPunct="1"/>
              <a:r>
                <a:rPr lang="en-US" sz="2000"/>
                <a:t>damages</a:t>
              </a:r>
            </a:p>
          </p:txBody>
        </p:sp>
      </p:grpSp>
      <p:sp>
        <p:nvSpPr>
          <p:cNvPr id="492579" name="Rectangle 35"/>
          <p:cNvSpPr>
            <a:spLocks noChangeArrowheads="1"/>
          </p:cNvSpPr>
          <p:nvPr/>
        </p:nvSpPr>
        <p:spPr bwMode="auto">
          <a:xfrm>
            <a:off x="508000" y="1727200"/>
            <a:ext cx="2844800"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2579"/>
                                        </p:tgtEl>
                                        <p:attrNameLst>
                                          <p:attrName>style.visibility</p:attrName>
                                        </p:attrNameLst>
                                      </p:cBhvr>
                                      <p:to>
                                        <p:strVal val="visible"/>
                                      </p:to>
                                    </p:set>
                                    <p:animEffect transition="in" filter="diamond(in)">
                                      <p:cBhvr>
                                        <p:cTn id="7" dur="2000"/>
                                        <p:tgtEl>
                                          <p:spTgt spid="49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7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447800" y="228600"/>
            <a:ext cx="7467600" cy="838200"/>
          </a:xfrm>
        </p:spPr>
        <p:txBody>
          <a:bodyPr/>
          <a:lstStyle/>
          <a:p>
            <a:pPr eaLnBrk="1" hangingPunct="1"/>
            <a:r>
              <a:rPr lang="en-US" sz="2800" smtClean="0"/>
              <a:t>Mapping of Vulnerabilities to Insurance Policies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26939"/>
              </p:ext>
            </p:extLst>
          </p:nvPr>
        </p:nvGraphicFramePr>
        <p:xfrm>
          <a:off x="152400" y="1612900"/>
          <a:ext cx="8610601" cy="4114800"/>
        </p:xfrm>
        <a:graphic>
          <a:graphicData uri="http://schemas.openxmlformats.org/drawingml/2006/table">
            <a:tbl>
              <a:tblPr/>
              <a:tblGrid>
                <a:gridCol w="2005584"/>
                <a:gridCol w="1938471"/>
                <a:gridCol w="1938471"/>
                <a:gridCol w="2728075"/>
              </a:tblGrid>
              <a:tr h="327319">
                <a:tc>
                  <a:txBody>
                    <a:bodyPr/>
                    <a:lstStyle/>
                    <a:p>
                      <a:pPr marL="0" marR="0" algn="ctr">
                        <a:lnSpc>
                          <a:spcPts val="1100"/>
                        </a:lnSpc>
                        <a:spcBef>
                          <a:spcPts val="1200"/>
                        </a:spcBef>
                        <a:spcAft>
                          <a:spcPts val="600"/>
                        </a:spcAft>
                      </a:pPr>
                      <a:r>
                        <a:rPr lang="en-US" sz="1600" b="1" dirty="0" smtClean="0">
                          <a:latin typeface="Calibri"/>
                          <a:ea typeface="MS Mincho"/>
                          <a:cs typeface="Times New Roman"/>
                        </a:rPr>
                        <a:t>Insurance Portfolio Data</a:t>
                      </a:r>
                      <a:endParaRPr lang="en-US" sz="1600" b="1" dirty="0">
                        <a:latin typeface="Calibri"/>
                        <a:ea typeface="MS Mincho"/>
                        <a:cs typeface="Times New Roman"/>
                      </a:endParaRP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1200"/>
                        </a:spcBef>
                        <a:spcAft>
                          <a:spcPts val="600"/>
                        </a:spcAft>
                      </a:pPr>
                      <a:r>
                        <a:rPr lang="en-US" sz="1600" b="1" dirty="0">
                          <a:latin typeface="Calibri"/>
                          <a:ea typeface="MS Mincho"/>
                          <a:cs typeface="Times New Roman"/>
                        </a:rPr>
                        <a:t>Year Built</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1200"/>
                        </a:spcBef>
                        <a:spcAft>
                          <a:spcPts val="600"/>
                        </a:spcAft>
                      </a:pPr>
                      <a:r>
                        <a:rPr lang="en-US" sz="1600" b="1" dirty="0">
                          <a:latin typeface="Calibri"/>
                          <a:ea typeface="MS Mincho"/>
                          <a:cs typeface="Times New Roman"/>
                        </a:rPr>
                        <a:t>Exterior Wall</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1200"/>
                        </a:spcBef>
                        <a:spcAft>
                          <a:spcPts val="600"/>
                        </a:spcAft>
                      </a:pPr>
                      <a:r>
                        <a:rPr lang="en-US" sz="1600" b="1" dirty="0">
                          <a:latin typeface="Calibri"/>
                          <a:ea typeface="MS Mincho"/>
                          <a:cs typeface="Times New Roman"/>
                        </a:rPr>
                        <a:t>Vulnerability Matrix</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8546">
                <a:tc>
                  <a:txBody>
                    <a:bodyPr/>
                    <a:lstStyle/>
                    <a:p>
                      <a:pPr marL="0" marR="0" algn="ctr">
                        <a:lnSpc>
                          <a:spcPts val="1100"/>
                        </a:lnSpc>
                        <a:spcBef>
                          <a:spcPts val="600"/>
                        </a:spcBef>
                        <a:spcAft>
                          <a:spcPts val="600"/>
                        </a:spcAft>
                      </a:pPr>
                      <a:r>
                        <a:rPr lang="en-US" sz="1600" i="1" dirty="0">
                          <a:latin typeface="Calibri"/>
                          <a:ea typeface="MS Mincho"/>
                          <a:cs typeface="Times New Roman"/>
                        </a:rPr>
                        <a:t>Case 2</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dirty="0">
                          <a:latin typeface="Calibri"/>
                          <a:ea typeface="MS Mincho"/>
                          <a:cs typeface="Times New Roman"/>
                        </a:rPr>
                        <a:t>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dirty="0">
                          <a:latin typeface="Calibri"/>
                          <a:ea typeface="MS Mincho"/>
                          <a:cs typeface="Times New Roman"/>
                        </a:rPr>
                        <a:t>Known or unknown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600"/>
                        </a:spcBef>
                        <a:spcAft>
                          <a:spcPts val="600"/>
                        </a:spcAft>
                      </a:pPr>
                      <a:r>
                        <a:rPr lang="en-US" sz="1600" dirty="0">
                          <a:latin typeface="Calibri"/>
                          <a:ea typeface="MS Mincho"/>
                          <a:cs typeface="Times New Roman"/>
                        </a:rPr>
                        <a:t>use </a:t>
                      </a:r>
                      <a:r>
                        <a:rPr lang="en-US" sz="1600" b="1" dirty="0">
                          <a:latin typeface="Calibri"/>
                          <a:ea typeface="MS Mincho"/>
                          <a:cs typeface="Times New Roman"/>
                        </a:rPr>
                        <a:t>weighted </a:t>
                      </a:r>
                      <a:r>
                        <a:rPr lang="en-US" sz="1600" dirty="0">
                          <a:latin typeface="Calibri"/>
                          <a:ea typeface="MS Mincho"/>
                          <a:cs typeface="Times New Roman"/>
                        </a:rPr>
                        <a:t>matrix</a:t>
                      </a:r>
                    </a:p>
                    <a:p>
                      <a:pPr marL="0" marR="0">
                        <a:lnSpc>
                          <a:spcPts val="1100"/>
                        </a:lnSpc>
                        <a:spcBef>
                          <a:spcPts val="600"/>
                        </a:spcBef>
                        <a:spcAft>
                          <a:spcPts val="600"/>
                        </a:spcAft>
                      </a:pPr>
                      <a:r>
                        <a:rPr lang="en-US" sz="1600" dirty="0">
                          <a:latin typeface="Calibri"/>
                          <a:ea typeface="MS Mincho"/>
                          <a:cs typeface="Times New Roman"/>
                        </a:rPr>
                        <a:t>or</a:t>
                      </a:r>
                    </a:p>
                    <a:p>
                      <a:pPr marL="0" marR="0">
                        <a:lnSpc>
                          <a:spcPts val="1100"/>
                        </a:lnSpc>
                        <a:spcBef>
                          <a:spcPts val="600"/>
                        </a:spcBef>
                        <a:spcAft>
                          <a:spcPts val="600"/>
                        </a:spcAft>
                      </a:pPr>
                      <a:r>
                        <a:rPr lang="en-US" sz="1600" dirty="0">
                          <a:latin typeface="Calibri"/>
                          <a:ea typeface="MS Mincho"/>
                          <a:cs typeface="Times New Roman"/>
                        </a:rPr>
                        <a:t>replace all unknown and other randomly based on stats and use </a:t>
                      </a:r>
                      <a:r>
                        <a:rPr lang="en-US" sz="1600" b="1" dirty="0">
                          <a:latin typeface="Calibri"/>
                          <a:ea typeface="MS Mincho"/>
                          <a:cs typeface="Times New Roman"/>
                        </a:rPr>
                        <a:t>un-weighted</a:t>
                      </a:r>
                      <a:r>
                        <a:rPr lang="en-US" sz="1600" dirty="0">
                          <a:latin typeface="Calibri"/>
                          <a:ea typeface="MS Mincho"/>
                          <a:cs typeface="Times New Roman"/>
                        </a:rPr>
                        <a:t> matrix</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531">
                <a:tc>
                  <a:txBody>
                    <a:bodyPr/>
                    <a:lstStyle/>
                    <a:p>
                      <a:pPr marL="0" marR="0" algn="ctr">
                        <a:lnSpc>
                          <a:spcPts val="1100"/>
                        </a:lnSpc>
                        <a:spcBef>
                          <a:spcPts val="600"/>
                        </a:spcBef>
                        <a:spcAft>
                          <a:spcPts val="600"/>
                        </a:spcAft>
                      </a:pPr>
                      <a:r>
                        <a:rPr lang="en-US" sz="1600" i="1" dirty="0">
                          <a:latin typeface="Calibri"/>
                          <a:ea typeface="MS Mincho"/>
                          <a:cs typeface="Times New Roman"/>
                        </a:rPr>
                        <a:t>Case 3</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a:latin typeface="Calibri"/>
                          <a:ea typeface="MS Mincho"/>
                          <a:cs typeface="Times New Roman"/>
                        </a:rPr>
                        <a:t>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dirty="0">
                          <a:latin typeface="Calibri"/>
                          <a:ea typeface="MS Mincho"/>
                          <a:cs typeface="Times New Roman"/>
                        </a:rPr>
                        <a:t>other</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600"/>
                        </a:spcBef>
                        <a:spcAft>
                          <a:spcPts val="600"/>
                        </a:spcAft>
                      </a:pPr>
                      <a:r>
                        <a:rPr lang="en-US" sz="1600" dirty="0">
                          <a:latin typeface="Calibri"/>
                          <a:ea typeface="MS Mincho"/>
                          <a:cs typeface="Times New Roman"/>
                        </a:rPr>
                        <a:t>use the </a:t>
                      </a:r>
                      <a:r>
                        <a:rPr lang="en-US" sz="1600" b="1" dirty="0">
                          <a:latin typeface="Calibri"/>
                          <a:ea typeface="MS Mincho"/>
                          <a:cs typeface="Times New Roman"/>
                        </a:rPr>
                        <a:t>other weighted</a:t>
                      </a:r>
                      <a:r>
                        <a:rPr lang="en-US" sz="1600" dirty="0">
                          <a:latin typeface="Calibri"/>
                          <a:ea typeface="MS Mincho"/>
                          <a:cs typeface="Times New Roman"/>
                        </a:rPr>
                        <a:t> matrix</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759">
                <a:tc>
                  <a:txBody>
                    <a:bodyPr/>
                    <a:lstStyle/>
                    <a:p>
                      <a:pPr marL="0" marR="0" algn="ctr">
                        <a:lnSpc>
                          <a:spcPts val="1100"/>
                        </a:lnSpc>
                        <a:spcBef>
                          <a:spcPts val="600"/>
                        </a:spcBef>
                        <a:spcAft>
                          <a:spcPts val="600"/>
                        </a:spcAft>
                      </a:pPr>
                      <a:r>
                        <a:rPr lang="en-US" sz="1600" i="1" dirty="0">
                          <a:latin typeface="Calibri"/>
                          <a:ea typeface="MS Mincho"/>
                          <a:cs typeface="Times New Roman"/>
                        </a:rPr>
                        <a:t>Case 4</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a:latin typeface="Calibri"/>
                          <a:ea typeface="MS Mincho"/>
                          <a:cs typeface="Times New Roman"/>
                        </a:rPr>
                        <a:t>unknown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dirty="0">
                          <a:latin typeface="Calibri"/>
                          <a:ea typeface="MS Mincho"/>
                          <a:cs typeface="Times New Roman"/>
                        </a:rPr>
                        <a:t>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600"/>
                        </a:spcBef>
                        <a:spcAft>
                          <a:spcPts val="600"/>
                        </a:spcAft>
                      </a:pPr>
                      <a:r>
                        <a:rPr lang="en-US" sz="1600" dirty="0">
                          <a:latin typeface="Calibri"/>
                          <a:ea typeface="MS Mincho"/>
                          <a:cs typeface="Times New Roman"/>
                        </a:rPr>
                        <a:t>use </a:t>
                      </a:r>
                      <a:r>
                        <a:rPr lang="en-US" sz="1600" b="1" dirty="0">
                          <a:latin typeface="Calibri"/>
                          <a:ea typeface="MS Mincho"/>
                          <a:cs typeface="Times New Roman"/>
                        </a:rPr>
                        <a:t>age weighted</a:t>
                      </a:r>
                      <a:r>
                        <a:rPr lang="en-US" sz="1600" dirty="0">
                          <a:latin typeface="Calibri"/>
                          <a:ea typeface="MS Mincho"/>
                          <a:cs typeface="Times New Roman"/>
                        </a:rPr>
                        <a:t> matrix</a:t>
                      </a:r>
                    </a:p>
                    <a:p>
                      <a:pPr marL="0" marR="0">
                        <a:lnSpc>
                          <a:spcPts val="1100"/>
                        </a:lnSpc>
                        <a:spcBef>
                          <a:spcPts val="600"/>
                        </a:spcBef>
                        <a:spcAft>
                          <a:spcPts val="600"/>
                        </a:spcAft>
                      </a:pPr>
                      <a:r>
                        <a:rPr lang="en-US" sz="1600" dirty="0">
                          <a:latin typeface="Calibri"/>
                          <a:ea typeface="MS Mincho"/>
                          <a:cs typeface="Times New Roman"/>
                        </a:rPr>
                        <a:t>or</a:t>
                      </a:r>
                    </a:p>
                    <a:p>
                      <a:pPr marL="0" marR="0">
                        <a:lnSpc>
                          <a:spcPts val="1100"/>
                        </a:lnSpc>
                        <a:spcBef>
                          <a:spcPts val="600"/>
                        </a:spcBef>
                        <a:spcAft>
                          <a:spcPts val="600"/>
                        </a:spcAft>
                      </a:pPr>
                      <a:r>
                        <a:rPr lang="en-US" sz="1600" dirty="0">
                          <a:latin typeface="Calibri"/>
                          <a:ea typeface="MS Mincho"/>
                          <a:cs typeface="Times New Roman"/>
                        </a:rPr>
                        <a:t>replace all unknown and other randomly based on stats and use </a:t>
                      </a:r>
                      <a:r>
                        <a:rPr lang="en-US" sz="1600" b="1" dirty="0">
                          <a:latin typeface="Calibri"/>
                          <a:ea typeface="MS Mincho"/>
                          <a:cs typeface="Times New Roman"/>
                        </a:rPr>
                        <a:t>un-weighted</a:t>
                      </a:r>
                      <a:r>
                        <a:rPr lang="en-US" sz="1600" dirty="0">
                          <a:latin typeface="Calibri"/>
                          <a:ea typeface="MS Mincho"/>
                          <a:cs typeface="Times New Roman"/>
                        </a:rPr>
                        <a:t> vulnerability matrix</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645">
                <a:tc>
                  <a:txBody>
                    <a:bodyPr/>
                    <a:lstStyle/>
                    <a:p>
                      <a:pPr marL="0" marR="0" algn="ctr">
                        <a:lnSpc>
                          <a:spcPts val="1100"/>
                        </a:lnSpc>
                        <a:spcBef>
                          <a:spcPts val="600"/>
                        </a:spcBef>
                        <a:spcAft>
                          <a:spcPts val="600"/>
                        </a:spcAft>
                      </a:pPr>
                      <a:r>
                        <a:rPr lang="en-US" sz="1600" i="1" dirty="0">
                          <a:latin typeface="Calibri"/>
                          <a:ea typeface="MS Mincho"/>
                          <a:cs typeface="Times New Roman"/>
                        </a:rPr>
                        <a:t>Case 5</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a:latin typeface="Calibri"/>
                          <a:ea typeface="MS Mincho"/>
                          <a:cs typeface="Times New Roman"/>
                        </a:rPr>
                        <a:t>unknown</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600"/>
                        </a:spcBef>
                        <a:spcAft>
                          <a:spcPts val="600"/>
                        </a:spcAft>
                      </a:pPr>
                      <a:r>
                        <a:rPr lang="en-US" sz="1600" dirty="0">
                          <a:latin typeface="Calibri"/>
                          <a:ea typeface="MS Mincho"/>
                          <a:cs typeface="Times New Roman"/>
                        </a:rPr>
                        <a:t>other</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600"/>
                        </a:spcBef>
                        <a:spcAft>
                          <a:spcPts val="600"/>
                        </a:spcAft>
                      </a:pPr>
                      <a:r>
                        <a:rPr lang="en-US" sz="1600" dirty="0">
                          <a:latin typeface="Calibri"/>
                          <a:ea typeface="MS Mincho"/>
                          <a:cs typeface="Times New Roman"/>
                        </a:rPr>
                        <a:t>Use </a:t>
                      </a:r>
                      <a:r>
                        <a:rPr lang="en-US" sz="1600" b="1" i="1" dirty="0">
                          <a:latin typeface="Calibri"/>
                          <a:ea typeface="MS Mincho"/>
                          <a:cs typeface="Times New Roman"/>
                        </a:rPr>
                        <a:t>other </a:t>
                      </a:r>
                      <a:r>
                        <a:rPr lang="en-US" sz="1600" b="1" dirty="0">
                          <a:latin typeface="Calibri"/>
                          <a:ea typeface="MS Mincho"/>
                          <a:cs typeface="Times New Roman"/>
                        </a:rPr>
                        <a:t>age weighted</a:t>
                      </a:r>
                      <a:r>
                        <a:rPr lang="en-US" sz="1600" dirty="0">
                          <a:latin typeface="Calibri"/>
                          <a:ea typeface="MS Mincho"/>
                          <a:cs typeface="Times New Roman"/>
                        </a:rPr>
                        <a:t> matrix</a:t>
                      </a:r>
                    </a:p>
                  </a:txBody>
                  <a:tcPr marL="53561" marR="53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35" name="Rectangle 4"/>
          <p:cNvSpPr>
            <a:spLocks noChangeArrowheads="1"/>
          </p:cNvSpPr>
          <p:nvPr/>
        </p:nvSpPr>
        <p:spPr bwMode="auto">
          <a:xfrm>
            <a:off x="1143000" y="10287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case 1 is the case where all parameters are known</a:t>
            </a:r>
          </a:p>
        </p:txBody>
      </p:sp>
      <p:sp>
        <p:nvSpPr>
          <p:cNvPr id="51236" name="Rectangle 5"/>
          <p:cNvSpPr>
            <a:spLocks noChangeArrowheads="1"/>
          </p:cNvSpPr>
          <p:nvPr/>
        </p:nvSpPr>
        <p:spPr bwMode="auto">
          <a:xfrm>
            <a:off x="0" y="58562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0000"/>
                </a:solidFill>
              </a:rPr>
              <a:t>Note: in cases 2 to 5 the attributes for # of stories, roof shape, roof cover, &amp; opening protection are in any combination of known, unknown or other.</a:t>
            </a:r>
          </a:p>
        </p:txBody>
      </p:sp>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20</a:t>
            </a:fld>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p:txBody>
          <a:bodyPr/>
          <a:lstStyle/>
          <a:p>
            <a:pPr eaLnBrk="1" hangingPunct="1"/>
            <a:r>
              <a:rPr lang="en-US" smtClean="0"/>
              <a:t>Mitigation</a:t>
            </a:r>
          </a:p>
        </p:txBody>
      </p:sp>
      <p:sp>
        <p:nvSpPr>
          <p:cNvPr id="781318" name="Rectangle 6"/>
          <p:cNvSpPr>
            <a:spLocks noGrp="1" noChangeArrowheads="1"/>
          </p:cNvSpPr>
          <p:nvPr>
            <p:ph type="body" idx="1"/>
          </p:nvPr>
        </p:nvSpPr>
        <p:spPr/>
        <p:txBody>
          <a:bodyPr/>
          <a:lstStyle/>
          <a:p>
            <a:pPr eaLnBrk="1" hangingPunct="1"/>
            <a:r>
              <a:rPr lang="en-US" smtClean="0"/>
              <a:t>The model has the capacity to model different mitigation measures either individually or in combinations</a:t>
            </a:r>
          </a:p>
          <a:p>
            <a:pPr eaLnBrk="1" hangingPunct="1"/>
            <a:r>
              <a:rPr lang="en-US" smtClean="0"/>
              <a:t>Details are provided in discussion of form V-2</a:t>
            </a:r>
          </a:p>
          <a:p>
            <a:pPr eaLnBrk="1" hangingPunct="1">
              <a:buFontTx/>
              <a:buNone/>
            </a:pPr>
            <a:endParaRPr lang="en-US" smtClean="0"/>
          </a:p>
        </p:txBody>
      </p:sp>
      <p:sp>
        <p:nvSpPr>
          <p:cNvPr id="52228" name="Rectangle 7"/>
          <p:cNvSpPr>
            <a:spLocks noChangeArrowheads="1"/>
          </p:cNvSpPr>
          <p:nvPr/>
        </p:nvSpPr>
        <p:spPr bwMode="auto">
          <a:xfrm>
            <a:off x="3543300" y="2538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21</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13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46125" y="3292475"/>
            <a:ext cx="7823200" cy="1152525"/>
          </a:xfrm>
        </p:spPr>
        <p:txBody>
          <a:bodyPr/>
          <a:lstStyle/>
          <a:p>
            <a:pPr eaLnBrk="1" hangingPunct="1"/>
            <a:r>
              <a:rPr lang="en-US" sz="4000" b="1" dirty="0" smtClean="0"/>
              <a:t>Commercial Residential Model</a:t>
            </a:r>
            <a:br>
              <a:rPr lang="en-US" sz="4000" b="1" dirty="0" smtClean="0"/>
            </a:br>
            <a:r>
              <a:rPr lang="en-US" sz="4000" b="1" dirty="0" smtClean="0"/>
              <a:t>FPHLM</a:t>
            </a:r>
            <a:br>
              <a:rPr lang="en-US" sz="4000" b="1" dirty="0" smtClean="0"/>
            </a:br>
            <a:r>
              <a:rPr lang="en-US" sz="4000" b="1" dirty="0"/>
              <a:t/>
            </a:r>
            <a:br>
              <a:rPr lang="en-US" sz="4000" b="1" dirty="0"/>
            </a:br>
            <a:r>
              <a:rPr lang="en-US" sz="4000" b="1" dirty="0" smtClean="0"/>
              <a:t>Low-Rise</a:t>
            </a:r>
            <a:endParaRPr lang="en-US" sz="4000" dirty="0" smtClean="0"/>
          </a:p>
        </p:txBody>
      </p:sp>
      <p:sp>
        <p:nvSpPr>
          <p:cNvPr id="10243" name="Rectangle 4"/>
          <p:cNvSpPr>
            <a:spLocks noChangeArrowheads="1"/>
          </p:cNvSpPr>
          <p:nvPr/>
        </p:nvSpPr>
        <p:spPr bwMode="auto">
          <a:xfrm>
            <a:off x="200025" y="457200"/>
            <a:ext cx="620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00"/>
                </a:solidFill>
              </a:rPr>
              <a:t>Florida Public Hurricane Loss Model</a:t>
            </a:r>
            <a:endParaRPr lang="en-US" sz="3200">
              <a:solidFill>
                <a:srgbClr val="000000"/>
              </a:solidFill>
            </a:endParaRPr>
          </a:p>
        </p:txBody>
      </p:sp>
      <p:pic>
        <p:nvPicPr>
          <p:cNvPr id="10244" name="Picture 3" descr="hurr-jeanne-20040926-0340-g12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163513"/>
            <a:ext cx="16160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0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65532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90500" y="114300"/>
            <a:ext cx="8737600" cy="1284288"/>
          </a:xfrm>
        </p:spPr>
        <p:txBody>
          <a:bodyPr/>
          <a:lstStyle/>
          <a:p>
            <a:r>
              <a:rPr lang="en-US" sz="3600" dirty="0" smtClean="0"/>
              <a:t>Low-rise commercial </a:t>
            </a:r>
            <a:r>
              <a:rPr lang="en-US" sz="3600" dirty="0" smtClean="0">
                <a:solidFill>
                  <a:schemeClr val="tx1"/>
                </a:solidFill>
              </a:rPr>
              <a:t>residential:</a:t>
            </a:r>
            <a:r>
              <a:rPr lang="en-US" altLang="zh-CN" sz="3600" dirty="0" smtClean="0">
                <a:solidFill>
                  <a:schemeClr val="tx1"/>
                </a:solidFill>
                <a:ea typeface="SimSun" pitchFamily="2" charset="-122"/>
              </a:rPr>
              <a:t>1-3 stories</a:t>
            </a:r>
            <a:br>
              <a:rPr lang="en-US" altLang="zh-CN" sz="3600" dirty="0" smtClean="0">
                <a:solidFill>
                  <a:schemeClr val="tx1"/>
                </a:solidFill>
                <a:ea typeface="SimSun" pitchFamily="2" charset="-122"/>
              </a:rPr>
            </a:br>
            <a:r>
              <a:rPr lang="en-US" altLang="zh-CN" sz="3600" dirty="0" smtClean="0">
                <a:solidFill>
                  <a:schemeClr val="tx1"/>
                </a:solidFill>
                <a:ea typeface="SimSun" pitchFamily="2" charset="-122"/>
              </a:rPr>
              <a:t>mainly apartment buildings</a:t>
            </a:r>
            <a:endParaRPr lang="en-US" sz="3600" dirty="0" smtClean="0">
              <a:solidFill>
                <a:schemeClr val="tx1"/>
              </a:solidFill>
            </a:endParaRPr>
          </a:p>
        </p:txBody>
      </p:sp>
      <p:pic>
        <p:nvPicPr>
          <p:cNvPr id="12292" name="Picture 3" descr="http://www.picturesfrom.com/siesta-key/siesta-village-cond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114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23</a:t>
            </a:fld>
            <a:endParaRPr lang="en-US" sz="1400" dirty="0"/>
          </a:p>
        </p:txBody>
      </p:sp>
    </p:spTree>
    <p:extLst>
      <p:ext uri="{BB962C8B-B14F-4D97-AF65-F5344CB8AC3E}">
        <p14:creationId xmlns:p14="http://schemas.microsoft.com/office/powerpoint/2010/main" val="234165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2963" y="228600"/>
            <a:ext cx="7467600" cy="1143000"/>
          </a:xfrm>
        </p:spPr>
        <p:txBody>
          <a:bodyPr/>
          <a:lstStyle/>
          <a:p>
            <a:r>
              <a:rPr lang="en-US" sz="4800" dirty="0" smtClean="0"/>
              <a:t>Low-rise Modeling</a:t>
            </a:r>
          </a:p>
        </p:txBody>
      </p:sp>
      <p:sp>
        <p:nvSpPr>
          <p:cNvPr id="14339" name="Content Placeholder 2"/>
          <p:cNvSpPr>
            <a:spLocks noGrp="1"/>
          </p:cNvSpPr>
          <p:nvPr>
            <p:ph idx="1"/>
          </p:nvPr>
        </p:nvSpPr>
        <p:spPr>
          <a:xfrm>
            <a:off x="685800" y="1600200"/>
            <a:ext cx="7772400" cy="4876800"/>
          </a:xfrm>
        </p:spPr>
        <p:txBody>
          <a:bodyPr/>
          <a:lstStyle/>
          <a:p>
            <a:r>
              <a:rPr lang="en-US" u="sng" dirty="0" smtClean="0">
                <a:solidFill>
                  <a:srgbClr val="FF0000"/>
                </a:solidFill>
              </a:rPr>
              <a:t>Low-rise buildings </a:t>
            </a:r>
            <a:r>
              <a:rPr lang="en-US" dirty="0" smtClean="0"/>
              <a:t>are </a:t>
            </a:r>
            <a:r>
              <a:rPr lang="en-US" b="1" i="1" dirty="0" smtClean="0"/>
              <a:t>very similar</a:t>
            </a:r>
            <a:r>
              <a:rPr lang="en-US" dirty="0" smtClean="0"/>
              <a:t> to single-family-homes</a:t>
            </a:r>
          </a:p>
          <a:p>
            <a:pPr lvl="1"/>
            <a:r>
              <a:rPr lang="en-US" dirty="0" smtClean="0"/>
              <a:t>Can be categorized in a few typical generic buildings</a:t>
            </a:r>
          </a:p>
          <a:p>
            <a:pPr lvl="1"/>
            <a:r>
              <a:rPr lang="en-US" dirty="0" smtClean="0"/>
              <a:t>Can suffer substantial external structural damage (in addition to envelope and interior damage) including complete collapse</a:t>
            </a:r>
          </a:p>
          <a:p>
            <a:pPr lvl="1"/>
            <a:r>
              <a:rPr lang="en-US" dirty="0" smtClean="0"/>
              <a:t>Modeling approach is similar to single family homes: </a:t>
            </a:r>
            <a:r>
              <a:rPr lang="en-US" b="1" dirty="0" smtClean="0">
                <a:solidFill>
                  <a:srgbClr val="FF0000"/>
                </a:solidFill>
              </a:rPr>
              <a:t>the building is modeled as a whole</a:t>
            </a:r>
          </a:p>
        </p:txBody>
      </p:sp>
      <p:sp>
        <p:nvSpPr>
          <p:cNvPr id="4"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24</a:t>
            </a:fld>
            <a:endParaRPr lang="en-US" sz="1400" dirty="0"/>
          </a:p>
        </p:txBody>
      </p:sp>
    </p:spTree>
    <p:extLst>
      <p:ext uri="{BB962C8B-B14F-4D97-AF65-F5344CB8AC3E}">
        <p14:creationId xmlns:p14="http://schemas.microsoft.com/office/powerpoint/2010/main" val="495793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altLang="en-US" b="1" smtClean="0">
                <a:solidFill>
                  <a:srgbClr val="FF0000"/>
                </a:solidFill>
              </a:rPr>
              <a:t>Low-Rise Buildings</a:t>
            </a:r>
            <a:r>
              <a:rPr lang="en-US" smtClean="0"/>
              <a:t> Components</a:t>
            </a:r>
          </a:p>
        </p:txBody>
      </p:sp>
      <p:sp>
        <p:nvSpPr>
          <p:cNvPr id="25603" name="Rectangle 3"/>
          <p:cNvSpPr>
            <a:spLocks noGrp="1" noChangeArrowheads="1"/>
          </p:cNvSpPr>
          <p:nvPr>
            <p:ph type="body" sz="half" idx="4294967295"/>
          </p:nvPr>
        </p:nvSpPr>
        <p:spPr>
          <a:xfrm>
            <a:off x="439738" y="1541463"/>
            <a:ext cx="3962400" cy="4249737"/>
          </a:xfrm>
        </p:spPr>
        <p:txBody>
          <a:bodyPr/>
          <a:lstStyle/>
          <a:p>
            <a:pPr marL="457200" indent="-457200" eaLnBrk="1" hangingPunct="1"/>
            <a:r>
              <a:rPr lang="en-US" sz="2000" dirty="0" smtClean="0"/>
              <a:t>Type: e.g., Concrete Block, Gable Roof</a:t>
            </a:r>
          </a:p>
          <a:p>
            <a:pPr marL="457200" indent="-457200" eaLnBrk="1" hangingPunct="1"/>
            <a:r>
              <a:rPr lang="en-US" sz="2000" dirty="0" smtClean="0"/>
              <a:t>Selected components</a:t>
            </a:r>
          </a:p>
          <a:p>
            <a:pPr marL="838200" lvl="1" indent="-381000" eaLnBrk="1" hangingPunct="1"/>
            <a:r>
              <a:rPr lang="en-US" sz="1800" dirty="0" smtClean="0"/>
              <a:t>Roof cover</a:t>
            </a:r>
          </a:p>
          <a:p>
            <a:pPr marL="838200" lvl="1" indent="-381000" eaLnBrk="1" hangingPunct="1"/>
            <a:r>
              <a:rPr lang="en-US" sz="1800" dirty="0" smtClean="0"/>
              <a:t>Roof sheathing</a:t>
            </a:r>
          </a:p>
          <a:p>
            <a:pPr marL="838200" lvl="1" indent="-381000" eaLnBrk="1" hangingPunct="1"/>
            <a:r>
              <a:rPr lang="en-US" sz="1800" dirty="0" smtClean="0"/>
              <a:t>Overhang</a:t>
            </a:r>
          </a:p>
          <a:p>
            <a:pPr marL="838200" lvl="1" indent="-381000" eaLnBrk="1" hangingPunct="1"/>
            <a:r>
              <a:rPr lang="en-US" sz="1800" dirty="0" smtClean="0"/>
              <a:t>Gable end trusses</a:t>
            </a:r>
          </a:p>
          <a:p>
            <a:pPr marL="838200" lvl="1" indent="-381000" eaLnBrk="1" hangingPunct="1"/>
            <a:r>
              <a:rPr lang="en-US" sz="1800" dirty="0" smtClean="0"/>
              <a:t>Roof to wall connections</a:t>
            </a:r>
          </a:p>
          <a:p>
            <a:pPr marL="838200" lvl="1" indent="-381000" eaLnBrk="1" hangingPunct="1"/>
            <a:r>
              <a:rPr lang="en-US" sz="1800" dirty="0" smtClean="0"/>
              <a:t>Wall covering</a:t>
            </a:r>
          </a:p>
          <a:p>
            <a:pPr marL="838200" lvl="1" indent="-381000" eaLnBrk="1" hangingPunct="1"/>
            <a:r>
              <a:rPr lang="en-US" sz="1800" dirty="0" smtClean="0"/>
              <a:t>Wall sheathing</a:t>
            </a:r>
          </a:p>
          <a:p>
            <a:pPr marL="838200" lvl="1" indent="-381000" eaLnBrk="1" hangingPunct="1"/>
            <a:r>
              <a:rPr lang="en-US" sz="1800" dirty="0" smtClean="0"/>
              <a:t>Openings: windows, sliding doors, entry doors</a:t>
            </a:r>
          </a:p>
          <a:p>
            <a:pPr marL="838200" lvl="1" indent="-381000" eaLnBrk="1" hangingPunct="1"/>
            <a:r>
              <a:rPr lang="en-US" sz="1800" dirty="0" smtClean="0"/>
              <a:t>Soffits</a:t>
            </a:r>
          </a:p>
        </p:txBody>
      </p:sp>
      <p:sp>
        <p:nvSpPr>
          <p:cNvPr id="25604" name="Rectangle 4"/>
          <p:cNvSpPr>
            <a:spLocks noChangeArrowheads="1"/>
          </p:cNvSpPr>
          <p:nvPr/>
        </p:nvSpPr>
        <p:spPr bwMode="auto">
          <a:xfrm>
            <a:off x="2752725" y="2252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0000"/>
              </a:solidFill>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r="5467"/>
          <a:stretch>
            <a:fillRect/>
          </a:stretch>
        </p:blipFill>
        <p:spPr bwMode="auto">
          <a:xfrm>
            <a:off x="4537075" y="2805113"/>
            <a:ext cx="43608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25</a:t>
            </a:fld>
            <a:endParaRPr lang="en-US" sz="1400" dirty="0"/>
          </a:p>
        </p:txBody>
      </p:sp>
    </p:spTree>
    <p:extLst>
      <p:ext uri="{BB962C8B-B14F-4D97-AF65-F5344CB8AC3E}">
        <p14:creationId xmlns:p14="http://schemas.microsoft.com/office/powerpoint/2010/main" val="1268449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7"/>
          <p:cNvSpPr>
            <a:spLocks noGrp="1" noRot="1" noChangeArrowheads="1"/>
          </p:cNvSpPr>
          <p:nvPr>
            <p:ph type="title"/>
          </p:nvPr>
        </p:nvSpPr>
        <p:spPr/>
        <p:txBody>
          <a:bodyPr/>
          <a:lstStyle/>
          <a:p>
            <a:r>
              <a:rPr lang="en-US" sz="4000" dirty="0" smtClean="0"/>
              <a:t>Low-rise building main types </a:t>
            </a:r>
          </a:p>
        </p:txBody>
      </p:sp>
      <p:sp>
        <p:nvSpPr>
          <p:cNvPr id="17411" name="Text Box 10"/>
          <p:cNvSpPr txBox="1">
            <a:spLocks noChangeArrowheads="1"/>
          </p:cNvSpPr>
          <p:nvPr/>
        </p:nvSpPr>
        <p:spPr bwMode="auto">
          <a:xfrm>
            <a:off x="2971800" y="54102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solidFill>
                  <a:srgbClr val="000000"/>
                </a:solidFill>
                <a:latin typeface="Arial" pitchFamily="34" charset="0"/>
              </a:rPr>
              <a:t>Building Types</a:t>
            </a:r>
          </a:p>
        </p:txBody>
      </p:sp>
      <p:pic>
        <p:nvPicPr>
          <p:cNvPr id="17412" name="Picture 12"/>
          <p:cNvPicPr>
            <a:picLocks noChangeAspect="1" noChangeArrowheads="1"/>
          </p:cNvPicPr>
          <p:nvPr/>
        </p:nvPicPr>
        <p:blipFill>
          <a:blip r:embed="rId2">
            <a:extLst>
              <a:ext uri="{28A0092B-C50C-407E-A947-70E740481C1C}">
                <a14:useLocalDpi xmlns:a14="http://schemas.microsoft.com/office/drawing/2010/main" val="0"/>
              </a:ext>
            </a:extLst>
          </a:blip>
          <a:srcRect l="20000" t="27000" r="27499" b="17999"/>
          <a:stretch>
            <a:fillRect/>
          </a:stretch>
        </p:blipFill>
        <p:spPr bwMode="auto">
          <a:xfrm>
            <a:off x="914400" y="1663700"/>
            <a:ext cx="74676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26</a:t>
            </a:fld>
            <a:endParaRPr lang="en-US" sz="1400" dirty="0"/>
          </a:p>
        </p:txBody>
      </p:sp>
    </p:spTree>
    <p:extLst>
      <p:ext uri="{BB962C8B-B14F-4D97-AF65-F5344CB8AC3E}">
        <p14:creationId xmlns:p14="http://schemas.microsoft.com/office/powerpoint/2010/main" val="3953223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5900" y="2032000"/>
            <a:ext cx="2806700" cy="2044700"/>
          </a:xfrm>
        </p:spPr>
        <p:txBody>
          <a:bodyPr/>
          <a:lstStyle/>
          <a:p>
            <a:pPr marL="25400" eaLnBrk="1" hangingPunct="1">
              <a:spcAft>
                <a:spcPts val="13"/>
              </a:spcAft>
              <a:tabLst>
                <a:tab pos="0" algn="l"/>
                <a:tab pos="914400" algn="l"/>
                <a:tab pos="1828800" algn="l"/>
                <a:tab pos="2743200" algn="l"/>
                <a:tab pos="3657600" algn="l"/>
              </a:tabLst>
            </a:pPr>
            <a:r>
              <a:rPr lang="en-US" sz="4000" dirty="0" smtClean="0"/>
              <a:t>Low rise model</a:t>
            </a:r>
          </a:p>
        </p:txBody>
      </p:sp>
      <p:sp>
        <p:nvSpPr>
          <p:cNvPr id="28675" name="Rectangle 6"/>
          <p:cNvSpPr>
            <a:spLocks noChangeArrowheads="1"/>
          </p:cNvSpPr>
          <p:nvPr/>
        </p:nvSpPr>
        <p:spPr bwMode="auto">
          <a:xfrm>
            <a:off x="0"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AR">
              <a:solidFill>
                <a:srgbClr val="000000"/>
              </a:solidFill>
            </a:endParaRPr>
          </a:p>
        </p:txBody>
      </p:sp>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27</a:t>
            </a:fld>
            <a:endParaRPr lang="en-US" sz="1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747" y="35192"/>
            <a:ext cx="5813154" cy="682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5698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46125" y="3292475"/>
            <a:ext cx="7823200" cy="1152525"/>
          </a:xfrm>
        </p:spPr>
        <p:txBody>
          <a:bodyPr/>
          <a:lstStyle/>
          <a:p>
            <a:pPr eaLnBrk="1" hangingPunct="1"/>
            <a:r>
              <a:rPr lang="en-US" sz="4000" b="1" dirty="0" smtClean="0"/>
              <a:t>Commercial Residential Model</a:t>
            </a:r>
            <a:br>
              <a:rPr lang="en-US" sz="4000" b="1" dirty="0" smtClean="0"/>
            </a:br>
            <a:r>
              <a:rPr lang="en-US" sz="4000" b="1" dirty="0" smtClean="0"/>
              <a:t>FPHLM</a:t>
            </a:r>
            <a:br>
              <a:rPr lang="en-US" sz="4000" b="1" dirty="0" smtClean="0"/>
            </a:br>
            <a:r>
              <a:rPr lang="en-US" sz="4000" b="1" dirty="0"/>
              <a:t/>
            </a:r>
            <a:br>
              <a:rPr lang="en-US" sz="4000" b="1" dirty="0"/>
            </a:br>
            <a:r>
              <a:rPr lang="en-US" sz="4000" b="1" dirty="0" smtClean="0"/>
              <a:t>Mid/High-Rise</a:t>
            </a:r>
            <a:endParaRPr lang="en-US" sz="4000" dirty="0" smtClean="0"/>
          </a:p>
        </p:txBody>
      </p:sp>
      <p:sp>
        <p:nvSpPr>
          <p:cNvPr id="10243" name="Rectangle 4"/>
          <p:cNvSpPr>
            <a:spLocks noChangeArrowheads="1"/>
          </p:cNvSpPr>
          <p:nvPr/>
        </p:nvSpPr>
        <p:spPr bwMode="auto">
          <a:xfrm>
            <a:off x="200025" y="457200"/>
            <a:ext cx="6203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00"/>
                </a:solidFill>
              </a:rPr>
              <a:t>Florida Public Hurricane Loss Model</a:t>
            </a:r>
            <a:endParaRPr lang="en-US" sz="3200">
              <a:solidFill>
                <a:srgbClr val="000000"/>
              </a:solidFill>
            </a:endParaRPr>
          </a:p>
        </p:txBody>
      </p:sp>
      <p:pic>
        <p:nvPicPr>
          <p:cNvPr id="10244" name="Picture 3" descr="hurr-jeanne-20040926-0340-g12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163513"/>
            <a:ext cx="16160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91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Bulding in beach 2"/>
          <p:cNvPicPr>
            <a:picLocks noChangeAspect="1" noChangeArrowheads="1"/>
          </p:cNvPicPr>
          <p:nvPr/>
        </p:nvPicPr>
        <p:blipFill>
          <a:blip r:embed="rId2">
            <a:extLst>
              <a:ext uri="{28A0092B-C50C-407E-A947-70E740481C1C}">
                <a14:useLocalDpi xmlns:a14="http://schemas.microsoft.com/office/drawing/2010/main" val="0"/>
              </a:ext>
            </a:extLst>
          </a:blip>
          <a:srcRect t="16934" b="11867"/>
          <a:stretch>
            <a:fillRect/>
          </a:stretch>
        </p:blipFill>
        <p:spPr bwMode="auto">
          <a:xfrm>
            <a:off x="3276600" y="4089400"/>
            <a:ext cx="5137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bldg_co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58938"/>
            <a:ext cx="3041650"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bldg_coll2"/>
          <p:cNvPicPr>
            <a:picLocks noChangeAspect="1" noChangeArrowheads="1"/>
          </p:cNvPicPr>
          <p:nvPr/>
        </p:nvPicPr>
        <p:blipFill>
          <a:blip r:embed="rId4">
            <a:extLst>
              <a:ext uri="{28A0092B-C50C-407E-A947-70E740481C1C}">
                <a14:useLocalDpi xmlns:a14="http://schemas.microsoft.com/office/drawing/2010/main" val="0"/>
              </a:ext>
            </a:extLst>
          </a:blip>
          <a:srcRect t="19394"/>
          <a:stretch>
            <a:fillRect/>
          </a:stretch>
        </p:blipFill>
        <p:spPr bwMode="auto">
          <a:xfrm>
            <a:off x="3505200" y="1193800"/>
            <a:ext cx="48006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7"/>
          <p:cNvSpPr>
            <a:spLocks noChangeArrowheads="1"/>
          </p:cNvSpPr>
          <p:nvPr/>
        </p:nvSpPr>
        <p:spPr bwMode="auto">
          <a:xfrm>
            <a:off x="0" y="228600"/>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dirty="0">
                <a:solidFill>
                  <a:srgbClr val="000000"/>
                </a:solidFill>
                <a:latin typeface="Arial" pitchFamily="34" charset="0"/>
              </a:rPr>
              <a:t>Variety of mid/high-rise </a:t>
            </a:r>
            <a:r>
              <a:rPr lang="en-US" sz="2800" dirty="0" smtClean="0">
                <a:solidFill>
                  <a:srgbClr val="000000"/>
                </a:solidFill>
                <a:latin typeface="Arial" pitchFamily="34" charset="0"/>
              </a:rPr>
              <a:t>buildings: </a:t>
            </a:r>
            <a:r>
              <a:rPr lang="en-US" altLang="zh-CN" sz="2800" dirty="0" smtClean="0">
                <a:solidFill>
                  <a:srgbClr val="FF0000"/>
                </a:solidFill>
                <a:ea typeface="SimSun" pitchFamily="2" charset="-122"/>
              </a:rPr>
              <a:t>4</a:t>
            </a:r>
            <a:r>
              <a:rPr lang="en-US" altLang="zh-CN" sz="2800" dirty="0">
                <a:solidFill>
                  <a:srgbClr val="FF0000"/>
                </a:solidFill>
                <a:ea typeface="SimSun" pitchFamily="2" charset="-122"/>
              </a:rPr>
              <a:t>+ </a:t>
            </a:r>
            <a:r>
              <a:rPr lang="en-US" altLang="zh-CN" sz="2800" dirty="0" smtClean="0">
                <a:solidFill>
                  <a:srgbClr val="FF0000"/>
                </a:solidFill>
                <a:ea typeface="SimSun" pitchFamily="2" charset="-122"/>
              </a:rPr>
              <a:t>stories </a:t>
            </a:r>
          </a:p>
          <a:p>
            <a:pPr algn="ctr"/>
            <a:r>
              <a:rPr lang="en-US" altLang="zh-CN" sz="2800" dirty="0" smtClean="0">
                <a:solidFill>
                  <a:srgbClr val="FF0000"/>
                </a:solidFill>
                <a:ea typeface="SimSun" pitchFamily="2" charset="-122"/>
              </a:rPr>
              <a:t>mainly </a:t>
            </a:r>
            <a:r>
              <a:rPr lang="en-US" altLang="zh-CN" sz="2800" dirty="0">
                <a:solidFill>
                  <a:srgbClr val="FF0000"/>
                </a:solidFill>
                <a:ea typeface="SimSun" pitchFamily="2" charset="-122"/>
              </a:rPr>
              <a:t>condominium buildings</a:t>
            </a:r>
            <a:endParaRPr lang="en-US" sz="2800" dirty="0">
              <a:solidFill>
                <a:srgbClr val="000000"/>
              </a:solidFill>
              <a:latin typeface="Arial" pitchFamily="34" charset="0"/>
            </a:endParaRPr>
          </a:p>
        </p:txBody>
      </p:sp>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29</a:t>
            </a:fld>
            <a:endParaRPr lang="en-US" sz="1400" dirty="0"/>
          </a:p>
        </p:txBody>
      </p:sp>
    </p:spTree>
    <p:extLst>
      <p:ext uri="{BB962C8B-B14F-4D97-AF65-F5344CB8AC3E}">
        <p14:creationId xmlns:p14="http://schemas.microsoft.com/office/powerpoint/2010/main" val="350288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4990455" y="2180466"/>
            <a:ext cx="4047318" cy="3902619"/>
          </a:xfrm>
          <a:prstGeom prst="rect">
            <a:avLst/>
          </a:prstGeom>
        </p:spPr>
      </p:pic>
      <p:sp>
        <p:nvSpPr>
          <p:cNvPr id="2" name="Title 1"/>
          <p:cNvSpPr>
            <a:spLocks noGrp="1"/>
          </p:cNvSpPr>
          <p:nvPr>
            <p:ph type="title"/>
          </p:nvPr>
        </p:nvSpPr>
        <p:spPr/>
        <p:txBody>
          <a:bodyPr>
            <a:normAutofit fontScale="90000"/>
          </a:bodyPr>
          <a:lstStyle/>
          <a:p>
            <a:pPr>
              <a:defRPr/>
            </a:pPr>
            <a:r>
              <a:rPr lang="en-US" dirty="0" smtClean="0"/>
              <a:t>Sampling Plan</a:t>
            </a:r>
            <a:br>
              <a:rPr lang="en-US" dirty="0" smtClean="0"/>
            </a:br>
            <a:r>
              <a:rPr lang="en-US" sz="3200" dirty="0" smtClean="0"/>
              <a:t>(Surveyed Counties and Regions)</a:t>
            </a:r>
            <a:endParaRPr lang="en-US" sz="3200" dirty="0"/>
          </a:p>
        </p:txBody>
      </p:sp>
      <p:sp>
        <p:nvSpPr>
          <p:cNvPr id="13316" name="TextBox 7"/>
          <p:cNvSpPr txBox="1">
            <a:spLocks noChangeArrowheads="1"/>
          </p:cNvSpPr>
          <p:nvPr/>
        </p:nvSpPr>
        <p:spPr bwMode="auto">
          <a:xfrm>
            <a:off x="490538" y="2360613"/>
            <a:ext cx="6059487" cy="344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838200" indent="-3810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pPr>
            <a:r>
              <a:rPr lang="en-US" dirty="0"/>
              <a:t>      Property Appraiser Data Bases</a:t>
            </a:r>
          </a:p>
          <a:p>
            <a:pPr lvl="1" eaLnBrk="1" hangingPunct="1">
              <a:lnSpc>
                <a:spcPct val="90000"/>
              </a:lnSpc>
              <a:buFontTx/>
              <a:buChar char="-"/>
            </a:pPr>
            <a:r>
              <a:rPr lang="en-US" sz="2000" dirty="0" smtClean="0"/>
              <a:t>Varies </a:t>
            </a:r>
            <a:r>
              <a:rPr lang="en-US" sz="2000" dirty="0"/>
              <a:t>from county to </a:t>
            </a:r>
            <a:r>
              <a:rPr lang="en-US" sz="2000" dirty="0" smtClean="0"/>
              <a:t>county</a:t>
            </a:r>
          </a:p>
          <a:p>
            <a:pPr lvl="1" eaLnBrk="1" hangingPunct="1">
              <a:lnSpc>
                <a:spcPct val="90000"/>
              </a:lnSpc>
              <a:buFontTx/>
              <a:buChar char="-"/>
            </a:pPr>
            <a:r>
              <a:rPr lang="en-US" sz="2000" dirty="0" smtClean="0"/>
              <a:t>67 </a:t>
            </a:r>
            <a:r>
              <a:rPr lang="en-US" sz="2000" dirty="0"/>
              <a:t>Counties were </a:t>
            </a:r>
            <a:r>
              <a:rPr lang="en-US" sz="2000" dirty="0" smtClean="0"/>
              <a:t>contacted</a:t>
            </a:r>
          </a:p>
          <a:p>
            <a:pPr lvl="1" eaLnBrk="1" hangingPunct="1">
              <a:lnSpc>
                <a:spcPct val="90000"/>
              </a:lnSpc>
              <a:buFontTx/>
              <a:buChar char="-"/>
            </a:pPr>
            <a:r>
              <a:rPr lang="en-US" sz="2000" dirty="0" smtClean="0"/>
              <a:t>Statistical </a:t>
            </a:r>
            <a:r>
              <a:rPr lang="en-US" sz="2000" dirty="0"/>
              <a:t>Survey on </a:t>
            </a:r>
            <a:r>
              <a:rPr lang="en-US" sz="2000" dirty="0" smtClean="0"/>
              <a:t>51 Counties</a:t>
            </a:r>
          </a:p>
          <a:p>
            <a:pPr lvl="2" eaLnBrk="1" hangingPunct="1">
              <a:lnSpc>
                <a:spcPct val="90000"/>
              </a:lnSpc>
              <a:buFontTx/>
              <a:buChar char="-"/>
            </a:pPr>
            <a:r>
              <a:rPr lang="en-US" sz="1600" dirty="0" smtClean="0"/>
              <a:t>Yellow: 2014 tax roll</a:t>
            </a:r>
          </a:p>
          <a:p>
            <a:pPr lvl="2" eaLnBrk="1" hangingPunct="1">
              <a:lnSpc>
                <a:spcPct val="90000"/>
              </a:lnSpc>
              <a:buFontTx/>
              <a:buChar char="-"/>
            </a:pPr>
            <a:r>
              <a:rPr lang="en-US" sz="1600" dirty="0" smtClean="0"/>
              <a:t>Green: pre-2014</a:t>
            </a:r>
            <a:endParaRPr lang="en-US" sz="1600" dirty="0"/>
          </a:p>
          <a:p>
            <a:pPr lvl="1" eaLnBrk="1" hangingPunct="1">
              <a:lnSpc>
                <a:spcPct val="90000"/>
              </a:lnSpc>
              <a:buFontTx/>
              <a:buChar char="-"/>
            </a:pPr>
            <a:r>
              <a:rPr lang="en-US" sz="1800" dirty="0" smtClean="0"/>
              <a:t>Population </a:t>
            </a:r>
            <a:r>
              <a:rPr lang="en-US" sz="1800" dirty="0"/>
              <a:t>Coverage: </a:t>
            </a:r>
            <a:r>
              <a:rPr lang="en-US" sz="1800" dirty="0" smtClean="0">
                <a:solidFill>
                  <a:srgbClr val="FF0000"/>
                </a:solidFill>
              </a:rPr>
              <a:t>97%</a:t>
            </a:r>
            <a:endParaRPr lang="en-US" sz="1800" dirty="0" smtClean="0"/>
          </a:p>
          <a:p>
            <a:pPr lvl="1" eaLnBrk="1" hangingPunct="1">
              <a:lnSpc>
                <a:spcPct val="90000"/>
              </a:lnSpc>
              <a:buFontTx/>
              <a:buChar char="-"/>
            </a:pPr>
            <a:r>
              <a:rPr lang="en-US" sz="1800" dirty="0" smtClean="0"/>
              <a:t>Statistical </a:t>
            </a:r>
            <a:r>
              <a:rPr lang="en-US" sz="1800" dirty="0"/>
              <a:t>Data in Regional and County </a:t>
            </a:r>
            <a:r>
              <a:rPr lang="en-US" sz="1800" dirty="0" smtClean="0"/>
              <a:t>Level</a:t>
            </a:r>
          </a:p>
          <a:p>
            <a:pPr lvl="1" eaLnBrk="1" hangingPunct="1">
              <a:lnSpc>
                <a:spcPct val="90000"/>
              </a:lnSpc>
              <a:buFontTx/>
              <a:buChar char="-"/>
            </a:pPr>
            <a:r>
              <a:rPr lang="en-US" sz="1800" dirty="0" smtClean="0"/>
              <a:t>Statistical </a:t>
            </a:r>
            <a:r>
              <a:rPr lang="en-US" sz="1800" dirty="0"/>
              <a:t>Data inside each Era</a:t>
            </a:r>
          </a:p>
          <a:p>
            <a:pPr lvl="1" eaLnBrk="1" hangingPunct="1">
              <a:lnSpc>
                <a:spcPct val="90000"/>
              </a:lnSpc>
              <a:buFontTx/>
              <a:buChar char="-"/>
            </a:pPr>
            <a:endParaRPr lang="en-US" sz="2000" dirty="0"/>
          </a:p>
          <a:p>
            <a:pPr lvl="1" eaLnBrk="1" hangingPunct="1">
              <a:lnSpc>
                <a:spcPct val="90000"/>
              </a:lnSpc>
            </a:pPr>
            <a:endParaRPr lang="en-US" dirty="0"/>
          </a:p>
          <a:p>
            <a:pPr lvl="1" eaLnBrk="1" hangingPunct="1">
              <a:lnSpc>
                <a:spcPct val="90000"/>
              </a:lnSpc>
              <a:buFontTx/>
              <a:buChar char="-"/>
            </a:pPr>
            <a:endParaRPr lang="en-US" sz="2000" dirty="0"/>
          </a:p>
        </p:txBody>
      </p:sp>
      <p:sp>
        <p:nvSpPr>
          <p:cNvPr id="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3</a:t>
            </a:fld>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2963" y="228600"/>
            <a:ext cx="7467600" cy="1143000"/>
          </a:xfrm>
        </p:spPr>
        <p:txBody>
          <a:bodyPr/>
          <a:lstStyle/>
          <a:p>
            <a:r>
              <a:rPr lang="en-US" sz="4800" dirty="0" smtClean="0"/>
              <a:t>Mid-rise Modeling</a:t>
            </a:r>
          </a:p>
        </p:txBody>
      </p:sp>
      <p:sp>
        <p:nvSpPr>
          <p:cNvPr id="14339" name="Content Placeholder 2"/>
          <p:cNvSpPr>
            <a:spLocks noGrp="1"/>
          </p:cNvSpPr>
          <p:nvPr>
            <p:ph idx="1"/>
          </p:nvPr>
        </p:nvSpPr>
        <p:spPr>
          <a:xfrm>
            <a:off x="685800" y="1600200"/>
            <a:ext cx="7772400" cy="4876800"/>
          </a:xfrm>
        </p:spPr>
        <p:txBody>
          <a:bodyPr/>
          <a:lstStyle/>
          <a:p>
            <a:r>
              <a:rPr lang="en-US" sz="2800" u="sng" dirty="0" smtClean="0">
                <a:solidFill>
                  <a:srgbClr val="FF0000"/>
                </a:solidFill>
              </a:rPr>
              <a:t>Mid-rise buildings </a:t>
            </a:r>
            <a:r>
              <a:rPr lang="en-US" sz="2800" dirty="0" smtClean="0"/>
              <a:t>are </a:t>
            </a:r>
            <a:r>
              <a:rPr lang="en-US" sz="2800" b="1" i="1" dirty="0" smtClean="0"/>
              <a:t>very different</a:t>
            </a:r>
            <a:r>
              <a:rPr lang="en-US" sz="2800" dirty="0" smtClean="0"/>
              <a:t> to single-family-homes</a:t>
            </a:r>
          </a:p>
          <a:p>
            <a:pPr lvl="1"/>
            <a:r>
              <a:rPr lang="en-US" sz="2400" dirty="0" smtClean="0"/>
              <a:t>They are highly variable in shape, height, material, </a:t>
            </a:r>
            <a:r>
              <a:rPr lang="en-US" sz="2400" dirty="0" err="1" smtClean="0"/>
              <a:t>etc</a:t>
            </a:r>
            <a:endParaRPr lang="en-US" sz="2400" dirty="0" smtClean="0"/>
          </a:p>
          <a:p>
            <a:pPr lvl="1"/>
            <a:r>
              <a:rPr lang="en-US" sz="2400" dirty="0" smtClean="0"/>
              <a:t>Cannot be categorized in a few generic building types</a:t>
            </a:r>
          </a:p>
          <a:p>
            <a:pPr lvl="1"/>
            <a:r>
              <a:rPr lang="en-US" sz="2400" dirty="0" smtClean="0"/>
              <a:t>Engineered structures that suffer little external structural damage and are unlikely to collapse</a:t>
            </a:r>
          </a:p>
          <a:p>
            <a:pPr lvl="1"/>
            <a:r>
              <a:rPr lang="en-US" sz="2400" dirty="0" smtClean="0"/>
              <a:t>Can suffer extensive cladding and opening damage leading to water penetration and interior damage</a:t>
            </a:r>
          </a:p>
          <a:p>
            <a:pPr lvl="1"/>
            <a:r>
              <a:rPr lang="en-US" sz="2400" dirty="0" smtClean="0"/>
              <a:t>FPHLM adopts a </a:t>
            </a:r>
            <a:r>
              <a:rPr lang="en-US" sz="2400" b="1" dirty="0" smtClean="0">
                <a:solidFill>
                  <a:srgbClr val="FF0000"/>
                </a:solidFill>
              </a:rPr>
              <a:t>modular approach : the building is treated as a collection of apartment units</a:t>
            </a:r>
            <a:endParaRPr lang="en-US" sz="2400" dirty="0" smtClean="0"/>
          </a:p>
        </p:txBody>
      </p:sp>
      <p:sp>
        <p:nvSpPr>
          <p:cNvPr id="4"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30</a:t>
            </a:fld>
            <a:endParaRPr lang="en-US" sz="1400" dirty="0"/>
          </a:p>
        </p:txBody>
      </p:sp>
    </p:spTree>
    <p:extLst>
      <p:ext uri="{BB962C8B-B14F-4D97-AF65-F5344CB8AC3E}">
        <p14:creationId xmlns:p14="http://schemas.microsoft.com/office/powerpoint/2010/main" val="642549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304800" y="55626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solidFill>
                  <a:srgbClr val="000000"/>
                </a:solidFill>
              </a:rPr>
              <a:t>Closed Building</a:t>
            </a:r>
          </a:p>
        </p:txBody>
      </p:sp>
      <p:pic>
        <p:nvPicPr>
          <p:cNvPr id="19459" name="Picture 7"/>
          <p:cNvPicPr>
            <a:picLocks noChangeAspect="1" noChangeArrowheads="1"/>
          </p:cNvPicPr>
          <p:nvPr/>
        </p:nvPicPr>
        <p:blipFill>
          <a:blip r:embed="rId3">
            <a:extLst>
              <a:ext uri="{28A0092B-C50C-407E-A947-70E740481C1C}">
                <a14:useLocalDpi xmlns:a14="http://schemas.microsoft.com/office/drawing/2010/main" val="0"/>
              </a:ext>
            </a:extLst>
          </a:blip>
          <a:srcRect l="46704" t="40912" r="31386" b="18883"/>
          <a:stretch>
            <a:fillRect/>
          </a:stretch>
        </p:blipFill>
        <p:spPr bwMode="auto">
          <a:xfrm>
            <a:off x="457200" y="1989138"/>
            <a:ext cx="301625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p:cNvPicPr>
            <a:picLocks noChangeAspect="1" noChangeArrowheads="1"/>
          </p:cNvPicPr>
          <p:nvPr/>
        </p:nvPicPr>
        <p:blipFill>
          <a:blip r:embed="rId4">
            <a:extLst>
              <a:ext uri="{28A0092B-C50C-407E-A947-70E740481C1C}">
                <a14:useLocalDpi xmlns:a14="http://schemas.microsoft.com/office/drawing/2010/main" val="0"/>
              </a:ext>
            </a:extLst>
          </a:blip>
          <a:srcRect l="37721" t="35185" r="17180" b="9889"/>
          <a:stretch>
            <a:fillRect/>
          </a:stretch>
        </p:blipFill>
        <p:spPr bwMode="auto">
          <a:xfrm>
            <a:off x="4114800" y="1989138"/>
            <a:ext cx="45720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3"/>
          <p:cNvSpPr txBox="1">
            <a:spLocks noChangeArrowheads="1"/>
          </p:cNvSpPr>
          <p:nvPr/>
        </p:nvSpPr>
        <p:spPr bwMode="auto">
          <a:xfrm>
            <a:off x="4953000" y="55626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solidFill>
                  <a:srgbClr val="000000"/>
                </a:solidFill>
              </a:rPr>
              <a:t>Open Building</a:t>
            </a:r>
          </a:p>
        </p:txBody>
      </p:sp>
      <p:sp>
        <p:nvSpPr>
          <p:cNvPr id="19462" name="Rectangle 14"/>
          <p:cNvSpPr>
            <a:spLocks noChangeArrowheads="1"/>
          </p:cNvSpPr>
          <p:nvPr/>
        </p:nvSpPr>
        <p:spPr bwMode="auto">
          <a:xfrm>
            <a:off x="2082800" y="152400"/>
            <a:ext cx="4921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a:solidFill>
                  <a:srgbClr val="000000"/>
                </a:solidFill>
              </a:rPr>
              <a:t>Mid-high rise</a:t>
            </a:r>
          </a:p>
          <a:p>
            <a:pPr algn="ctr"/>
            <a:r>
              <a:rPr lang="en-US" sz="3600">
                <a:solidFill>
                  <a:srgbClr val="000000"/>
                </a:solidFill>
              </a:rPr>
              <a:t>buildings characterization</a:t>
            </a:r>
          </a:p>
        </p:txBody>
      </p:sp>
      <p:sp>
        <p:nvSpPr>
          <p:cNvPr id="7"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31</a:t>
            </a:fld>
            <a:endParaRPr lang="en-US" sz="1400" dirty="0"/>
          </a:p>
        </p:txBody>
      </p:sp>
    </p:spTree>
    <p:extLst>
      <p:ext uri="{BB962C8B-B14F-4D97-AF65-F5344CB8AC3E}">
        <p14:creationId xmlns:p14="http://schemas.microsoft.com/office/powerpoint/2010/main" val="2876489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71463"/>
            <a:ext cx="8229600" cy="1143000"/>
          </a:xfrm>
        </p:spPr>
        <p:txBody>
          <a:bodyPr/>
          <a:lstStyle/>
          <a:p>
            <a:pPr eaLnBrk="1" hangingPunct="1"/>
            <a:r>
              <a:rPr lang="en-US" altLang="en-US" sz="3200" b="1" dirty="0" smtClean="0">
                <a:solidFill>
                  <a:srgbClr val="FF0000"/>
                </a:solidFill>
                <a:latin typeface="Century Schoolbook" pitchFamily="18" charset="0"/>
              </a:rPr>
              <a:t>MHRB</a:t>
            </a:r>
            <a:r>
              <a:rPr lang="en-US" altLang="en-US" sz="3200" dirty="0" smtClean="0">
                <a:latin typeface="Century Schoolbook" pitchFamily="18" charset="0"/>
              </a:rPr>
              <a:t/>
            </a:r>
            <a:br>
              <a:rPr lang="en-US" altLang="en-US" sz="3200" dirty="0" smtClean="0">
                <a:latin typeface="Century Schoolbook" pitchFamily="18" charset="0"/>
              </a:rPr>
            </a:br>
            <a:r>
              <a:rPr lang="en-US" sz="3200" dirty="0" smtClean="0">
                <a:latin typeface="Century Schoolbook" pitchFamily="18" charset="0"/>
              </a:rPr>
              <a:t>Modular Unit Components</a:t>
            </a:r>
          </a:p>
        </p:txBody>
      </p:sp>
      <p:sp>
        <p:nvSpPr>
          <p:cNvPr id="25603" name="Rectangle 3"/>
          <p:cNvSpPr>
            <a:spLocks noChangeArrowheads="1"/>
          </p:cNvSpPr>
          <p:nvPr/>
        </p:nvSpPr>
        <p:spPr bwMode="auto">
          <a:xfrm>
            <a:off x="77788" y="1843088"/>
            <a:ext cx="45720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FontTx/>
              <a:buChar char="•"/>
            </a:pPr>
            <a:r>
              <a:rPr lang="en-US" sz="1800" dirty="0">
                <a:solidFill>
                  <a:srgbClr val="000000"/>
                </a:solidFill>
                <a:latin typeface="Century Schoolbook" pitchFamily="18" charset="0"/>
              </a:rPr>
              <a:t>Type: e.g., Enclosed building, Corner Unit, No shutters, 6 windows</a:t>
            </a:r>
          </a:p>
          <a:p>
            <a:pPr marL="457200" indent="-457200">
              <a:spcBef>
                <a:spcPct val="20000"/>
              </a:spcBef>
              <a:buFontTx/>
              <a:buChar char="•"/>
            </a:pPr>
            <a:r>
              <a:rPr lang="en-US" sz="1800" dirty="0">
                <a:solidFill>
                  <a:srgbClr val="000000"/>
                </a:solidFill>
                <a:latin typeface="Century Schoolbook" pitchFamily="18" charset="0"/>
              </a:rPr>
              <a:t>Selected components</a:t>
            </a:r>
          </a:p>
          <a:p>
            <a:pPr marL="838200" lvl="1" indent="-381000">
              <a:spcBef>
                <a:spcPct val="20000"/>
              </a:spcBef>
              <a:buFontTx/>
              <a:buChar char="–"/>
            </a:pPr>
            <a:r>
              <a:rPr lang="en-US" sz="2000" dirty="0">
                <a:solidFill>
                  <a:srgbClr val="000000"/>
                </a:solidFill>
                <a:latin typeface="Century Schoolbook" pitchFamily="18" charset="0"/>
              </a:rPr>
              <a:t>Windows</a:t>
            </a:r>
          </a:p>
          <a:p>
            <a:pPr marL="838200" lvl="1" indent="-381000">
              <a:spcBef>
                <a:spcPct val="20000"/>
              </a:spcBef>
              <a:buFontTx/>
              <a:buChar char="–"/>
            </a:pPr>
            <a:r>
              <a:rPr lang="en-US" sz="2000" dirty="0">
                <a:solidFill>
                  <a:srgbClr val="000000"/>
                </a:solidFill>
                <a:latin typeface="Century Schoolbook" pitchFamily="18" charset="0"/>
              </a:rPr>
              <a:t>Entry Door</a:t>
            </a:r>
          </a:p>
          <a:p>
            <a:pPr marL="838200" lvl="1" indent="-381000">
              <a:spcBef>
                <a:spcPct val="20000"/>
              </a:spcBef>
              <a:buFontTx/>
              <a:buChar char="–"/>
            </a:pPr>
            <a:r>
              <a:rPr lang="en-US" sz="2000" dirty="0">
                <a:solidFill>
                  <a:srgbClr val="000000"/>
                </a:solidFill>
                <a:latin typeface="Century Schoolbook" pitchFamily="18" charset="0"/>
              </a:rPr>
              <a:t>Sliding Door</a:t>
            </a:r>
          </a:p>
          <a:p>
            <a:pPr marL="457200" indent="-457200">
              <a:spcBef>
                <a:spcPct val="20000"/>
              </a:spcBef>
              <a:buFont typeface="Arial" pitchFamily="34" charset="0"/>
              <a:buChar char="•"/>
            </a:pPr>
            <a:r>
              <a:rPr lang="en-US" sz="2000" dirty="0">
                <a:solidFill>
                  <a:srgbClr val="000000"/>
                </a:solidFill>
                <a:latin typeface="Century Schoolbook" pitchFamily="18" charset="0"/>
              </a:rPr>
              <a:t> Action</a:t>
            </a:r>
          </a:p>
          <a:p>
            <a:pPr marL="838200" lvl="1" indent="-381000">
              <a:spcBef>
                <a:spcPct val="20000"/>
              </a:spcBef>
              <a:buFontTx/>
              <a:buChar char="–"/>
            </a:pPr>
            <a:r>
              <a:rPr lang="en-US" sz="2000" dirty="0">
                <a:solidFill>
                  <a:srgbClr val="000000"/>
                </a:solidFill>
                <a:latin typeface="Century Schoolbook" pitchFamily="18" charset="0"/>
              </a:rPr>
              <a:t>Pressure</a:t>
            </a:r>
          </a:p>
          <a:p>
            <a:pPr marL="838200" lvl="1" indent="-381000">
              <a:spcBef>
                <a:spcPct val="20000"/>
              </a:spcBef>
              <a:buFontTx/>
              <a:buChar char="–"/>
            </a:pPr>
            <a:r>
              <a:rPr lang="en-US" sz="2000" dirty="0">
                <a:solidFill>
                  <a:srgbClr val="000000"/>
                </a:solidFill>
                <a:latin typeface="Century Schoolbook" pitchFamily="18" charset="0"/>
              </a:rPr>
              <a:t>Impact</a:t>
            </a:r>
          </a:p>
          <a:p>
            <a:pPr marL="457200" indent="-457200">
              <a:spcBef>
                <a:spcPct val="20000"/>
              </a:spcBef>
              <a:buFont typeface="Arial" pitchFamily="34" charset="0"/>
              <a:buChar char="•"/>
            </a:pPr>
            <a:r>
              <a:rPr lang="en-US" sz="2000" dirty="0">
                <a:solidFill>
                  <a:srgbClr val="000000"/>
                </a:solidFill>
                <a:latin typeface="Century Schoolbook" pitchFamily="18" charset="0"/>
              </a:rPr>
              <a:t> State</a:t>
            </a:r>
          </a:p>
          <a:p>
            <a:pPr marL="838200" lvl="1" indent="-381000">
              <a:spcBef>
                <a:spcPct val="20000"/>
              </a:spcBef>
              <a:buFontTx/>
              <a:buChar char="–"/>
            </a:pPr>
            <a:r>
              <a:rPr lang="en-US" sz="2000" dirty="0">
                <a:solidFill>
                  <a:srgbClr val="000000"/>
                </a:solidFill>
                <a:latin typeface="Century Schoolbook" pitchFamily="18" charset="0"/>
              </a:rPr>
              <a:t>undamaged</a:t>
            </a:r>
          </a:p>
          <a:p>
            <a:pPr marL="838200" lvl="1" indent="-381000">
              <a:spcBef>
                <a:spcPct val="20000"/>
              </a:spcBef>
              <a:buFontTx/>
              <a:buChar char="–"/>
            </a:pPr>
            <a:r>
              <a:rPr lang="en-US" sz="2000" dirty="0">
                <a:solidFill>
                  <a:srgbClr val="000000"/>
                </a:solidFill>
                <a:latin typeface="Century Schoolbook" pitchFamily="18" charset="0"/>
              </a:rPr>
              <a:t>Damaged but not breached</a:t>
            </a:r>
          </a:p>
          <a:p>
            <a:pPr marL="838200" lvl="1" indent="-381000">
              <a:spcBef>
                <a:spcPct val="20000"/>
              </a:spcBef>
              <a:buFontTx/>
              <a:buChar char="–"/>
            </a:pPr>
            <a:r>
              <a:rPr lang="en-US" sz="2000" dirty="0">
                <a:solidFill>
                  <a:srgbClr val="000000"/>
                </a:solidFill>
                <a:latin typeface="Century Schoolbook" pitchFamily="18" charset="0"/>
              </a:rPr>
              <a:t>Damaged and breached</a:t>
            </a:r>
          </a:p>
          <a:p>
            <a:pPr marL="838200" lvl="1" indent="-381000">
              <a:spcBef>
                <a:spcPct val="20000"/>
              </a:spcBef>
              <a:buFont typeface="Arial" pitchFamily="34" charset="0"/>
              <a:buChar char="•"/>
            </a:pPr>
            <a:endParaRPr lang="en-US" sz="2000" dirty="0">
              <a:solidFill>
                <a:srgbClr val="000000"/>
              </a:solidFill>
              <a:latin typeface="Century Schoolbook" pitchFamily="18" charset="0"/>
            </a:endParaRPr>
          </a:p>
        </p:txBody>
      </p:sp>
      <p:pic>
        <p:nvPicPr>
          <p:cNvPr id="256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2227" t="6721" r="5769" b="1877"/>
          <a:stretch>
            <a:fillRect/>
          </a:stretch>
        </p:blipFill>
        <p:spPr bwMode="auto">
          <a:xfrm rot="-5400000">
            <a:off x="4722813" y="2165350"/>
            <a:ext cx="36099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32</a:t>
            </a:fld>
            <a:endParaRPr lang="en-US" sz="1400" dirty="0"/>
          </a:p>
        </p:txBody>
      </p:sp>
    </p:spTree>
    <p:extLst>
      <p:ext uri="{BB962C8B-B14F-4D97-AF65-F5344CB8AC3E}">
        <p14:creationId xmlns:p14="http://schemas.microsoft.com/office/powerpoint/2010/main" val="190180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5">
            <a:hlinkClick r:id="" action="ppaction://hlinkshowjump?jump=nextslide" highlightClick="1"/>
          </p:cNvPr>
          <p:cNvSpPr>
            <a:spLocks noChangeArrowheads="1"/>
          </p:cNvSpPr>
          <p:nvPr/>
        </p:nvSpPr>
        <p:spPr bwMode="auto">
          <a:xfrm>
            <a:off x="4725988" y="1892300"/>
            <a:ext cx="1382712" cy="5000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000000"/>
              </a:solidFill>
            </a:endParaRPr>
          </a:p>
        </p:txBody>
      </p:sp>
      <p:sp>
        <p:nvSpPr>
          <p:cNvPr id="29703" name="Text Box 7"/>
          <p:cNvSpPr txBox="1">
            <a:spLocks noChangeArrowheads="1"/>
          </p:cNvSpPr>
          <p:nvPr/>
        </p:nvSpPr>
        <p:spPr bwMode="auto">
          <a:xfrm>
            <a:off x="330200" y="1679575"/>
            <a:ext cx="337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s-AR" b="1" dirty="0" err="1">
                <a:solidFill>
                  <a:srgbClr val="000000"/>
                </a:solidFill>
                <a:latin typeface="Century Schoolbook" pitchFamily="18" charset="0"/>
              </a:rPr>
              <a:t>Vulnerabilty</a:t>
            </a:r>
            <a:r>
              <a:rPr lang="es-AR" b="1" dirty="0">
                <a:solidFill>
                  <a:srgbClr val="000000"/>
                </a:solidFill>
                <a:latin typeface="Century Schoolbook" pitchFamily="18" charset="0"/>
              </a:rPr>
              <a:t> </a:t>
            </a:r>
            <a:r>
              <a:rPr lang="es-AR" b="1" dirty="0" err="1">
                <a:solidFill>
                  <a:srgbClr val="000000"/>
                </a:solidFill>
                <a:latin typeface="Century Schoolbook" pitchFamily="18" charset="0"/>
              </a:rPr>
              <a:t>Model</a:t>
            </a:r>
            <a:r>
              <a:rPr lang="es-AR" b="1" dirty="0">
                <a:solidFill>
                  <a:srgbClr val="000000"/>
                </a:solidFill>
                <a:latin typeface="Century Schoolbook" pitchFamily="18" charset="0"/>
              </a:rPr>
              <a:t> </a:t>
            </a:r>
            <a:endParaRPr lang="es-AR" b="1" dirty="0" smtClean="0">
              <a:solidFill>
                <a:srgbClr val="000000"/>
              </a:solidFill>
              <a:latin typeface="Century Schoolbook" pitchFamily="18" charset="0"/>
            </a:endParaRPr>
          </a:p>
          <a:p>
            <a:pPr algn="ctr" eaLnBrk="1" hangingPunct="1">
              <a:spcBef>
                <a:spcPct val="50000"/>
              </a:spcBef>
            </a:pPr>
            <a:r>
              <a:rPr lang="es-AR" b="1" dirty="0" smtClean="0">
                <a:solidFill>
                  <a:srgbClr val="000000"/>
                </a:solidFill>
                <a:latin typeface="Century Schoolbook" pitchFamily="18" charset="0"/>
              </a:rPr>
              <a:t>of </a:t>
            </a:r>
            <a:endParaRPr lang="es-AR" b="1" dirty="0">
              <a:solidFill>
                <a:srgbClr val="000000"/>
              </a:solidFill>
              <a:latin typeface="Century Schoolbook" pitchFamily="18" charset="0"/>
            </a:endParaRPr>
          </a:p>
          <a:p>
            <a:pPr algn="ctr" eaLnBrk="1" hangingPunct="1">
              <a:spcBef>
                <a:spcPct val="50000"/>
              </a:spcBef>
            </a:pPr>
            <a:r>
              <a:rPr lang="es-AR" b="1" dirty="0" err="1" smtClean="0">
                <a:solidFill>
                  <a:srgbClr val="000000"/>
                </a:solidFill>
                <a:latin typeface="Century Schoolbook" pitchFamily="18" charset="0"/>
              </a:rPr>
              <a:t>mid</a:t>
            </a:r>
            <a:r>
              <a:rPr lang="es-AR" b="1" dirty="0" smtClean="0">
                <a:solidFill>
                  <a:srgbClr val="000000"/>
                </a:solidFill>
                <a:latin typeface="Century Schoolbook" pitchFamily="18" charset="0"/>
              </a:rPr>
              <a:t>/</a:t>
            </a:r>
            <a:r>
              <a:rPr lang="es-AR" b="1" dirty="0" err="1" smtClean="0">
                <a:solidFill>
                  <a:srgbClr val="000000"/>
                </a:solidFill>
                <a:latin typeface="Century Schoolbook" pitchFamily="18" charset="0"/>
              </a:rPr>
              <a:t>high-rise</a:t>
            </a:r>
            <a:r>
              <a:rPr lang="es-AR" b="1" dirty="0" smtClean="0">
                <a:solidFill>
                  <a:srgbClr val="000000"/>
                </a:solidFill>
                <a:latin typeface="Century Schoolbook" pitchFamily="18" charset="0"/>
              </a:rPr>
              <a:t> </a:t>
            </a:r>
          </a:p>
          <a:p>
            <a:pPr algn="ctr" eaLnBrk="1" hangingPunct="1">
              <a:spcBef>
                <a:spcPct val="50000"/>
              </a:spcBef>
            </a:pPr>
            <a:r>
              <a:rPr lang="es-AR" b="1" dirty="0" err="1" smtClean="0">
                <a:solidFill>
                  <a:srgbClr val="000000"/>
                </a:solidFill>
                <a:latin typeface="Century Schoolbook" pitchFamily="18" charset="0"/>
              </a:rPr>
              <a:t>buildings</a:t>
            </a:r>
            <a:r>
              <a:rPr lang="es-AR" b="1" dirty="0" smtClean="0">
                <a:solidFill>
                  <a:srgbClr val="000000"/>
                </a:solidFill>
                <a:latin typeface="Century Schoolbook" pitchFamily="18" charset="0"/>
              </a:rPr>
              <a:t> </a:t>
            </a:r>
          </a:p>
          <a:p>
            <a:pPr algn="ctr" eaLnBrk="1" hangingPunct="1">
              <a:spcBef>
                <a:spcPct val="50000"/>
              </a:spcBef>
            </a:pPr>
            <a:r>
              <a:rPr lang="es-AR" b="1" dirty="0" smtClean="0">
                <a:solidFill>
                  <a:srgbClr val="000000"/>
                </a:solidFill>
                <a:latin typeface="Century Schoolbook" pitchFamily="18" charset="0"/>
              </a:rPr>
              <a:t>(</a:t>
            </a:r>
            <a:r>
              <a:rPr lang="es-AR" b="1" dirty="0">
                <a:solidFill>
                  <a:srgbClr val="000000"/>
                </a:solidFill>
                <a:latin typeface="Century Schoolbook" pitchFamily="18" charset="0"/>
              </a:rPr>
              <a:t>MHRB)</a:t>
            </a:r>
            <a:endParaRPr lang="es-AR" b="1" dirty="0">
              <a:solidFill>
                <a:srgbClr val="000000"/>
              </a:solidFill>
              <a:latin typeface="Century Schoolbook" pitchFamily="18" charset="0"/>
              <a:sym typeface="Symbol" pitchFamily="18" charset="2"/>
            </a:endParaRPr>
          </a:p>
        </p:txBody>
      </p:sp>
      <p:sp>
        <p:nvSpPr>
          <p:cNvPr id="29711" name="Rectangle 23"/>
          <p:cNvSpPr>
            <a:spLocks noChangeArrowheads="1"/>
          </p:cNvSpPr>
          <p:nvPr/>
        </p:nvSpPr>
        <p:spPr bwMode="auto">
          <a:xfrm>
            <a:off x="4533900" y="1778000"/>
            <a:ext cx="241935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solidFill>
                <a:srgbClr val="000000"/>
              </a:solidFill>
            </a:endParaRPr>
          </a:p>
        </p:txBody>
      </p:sp>
      <p:sp>
        <p:nvSpPr>
          <p:cNvPr id="29712" name="Rectangle 24"/>
          <p:cNvSpPr>
            <a:spLocks noChangeArrowheads="1"/>
          </p:cNvSpPr>
          <p:nvPr/>
        </p:nvSpPr>
        <p:spPr bwMode="auto">
          <a:xfrm>
            <a:off x="4418013" y="1662113"/>
            <a:ext cx="24971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en-US">
              <a:solidFill>
                <a:srgbClr val="000000"/>
              </a:solidFill>
            </a:endParaRPr>
          </a:p>
        </p:txBody>
      </p:sp>
      <p:sp>
        <p:nvSpPr>
          <p:cNvPr id="7"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33</a:t>
            </a:fld>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50" y="38100"/>
            <a:ext cx="4206850" cy="676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16347"/>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4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0" y="2657475"/>
            <a:ext cx="9144000" cy="1228725"/>
          </a:xfrm>
        </p:spPr>
        <p:txBody>
          <a:bodyPr/>
          <a:lstStyle/>
          <a:p>
            <a:r>
              <a:rPr lang="en-US" sz="4000" b="1" dirty="0"/>
              <a:t>Vulnerability Model Changes</a:t>
            </a:r>
            <a:endParaRPr lang="en-US" sz="4000" dirty="0"/>
          </a:p>
        </p:txBody>
      </p:sp>
      <p:sp>
        <p:nvSpPr>
          <p:cNvPr id="410628" name="Rectangle 4"/>
          <p:cNvSpPr>
            <a:spLocks noChangeArrowheads="1"/>
          </p:cNvSpPr>
          <p:nvPr/>
        </p:nvSpPr>
        <p:spPr bwMode="auto">
          <a:xfrm>
            <a:off x="457200" y="481012"/>
            <a:ext cx="8382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4000" b="1" dirty="0">
                <a:solidFill>
                  <a:srgbClr val="000000"/>
                </a:solidFill>
              </a:rPr>
              <a:t>Florida </a:t>
            </a:r>
            <a:r>
              <a:rPr lang="en-US" sz="4000" b="1" dirty="0" smtClean="0">
                <a:solidFill>
                  <a:srgbClr val="000000"/>
                </a:solidFill>
              </a:rPr>
              <a:t>Public Hurricane </a:t>
            </a:r>
            <a:r>
              <a:rPr lang="en-US" sz="4000" b="1" dirty="0">
                <a:solidFill>
                  <a:srgbClr val="000000"/>
                </a:solidFill>
              </a:rPr>
              <a:t>Loss Model</a:t>
            </a:r>
            <a:endParaRPr lang="en-US" sz="4000" dirty="0">
              <a:solidFill>
                <a:srgbClr val="000000"/>
              </a:solidFill>
            </a:endParaRPr>
          </a:p>
        </p:txBody>
      </p:sp>
    </p:spTree>
    <p:extLst>
      <p:ext uri="{BB962C8B-B14F-4D97-AF65-F5344CB8AC3E}">
        <p14:creationId xmlns:p14="http://schemas.microsoft.com/office/powerpoint/2010/main" val="1953650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Changes</a:t>
            </a:r>
            <a:endParaRPr lang="en-US" dirty="0"/>
          </a:p>
        </p:txBody>
      </p:sp>
      <p:sp>
        <p:nvSpPr>
          <p:cNvPr id="6" name="Content Placeholder 5"/>
          <p:cNvSpPr>
            <a:spLocks noGrp="1"/>
          </p:cNvSpPr>
          <p:nvPr>
            <p:ph idx="1"/>
          </p:nvPr>
        </p:nvSpPr>
        <p:spPr>
          <a:xfrm>
            <a:off x="94129" y="1524001"/>
            <a:ext cx="8951899" cy="3769662"/>
          </a:xfrm>
        </p:spPr>
        <p:txBody>
          <a:bodyPr/>
          <a:lstStyle/>
          <a:p>
            <a:pPr lvl="0"/>
            <a:r>
              <a:rPr lang="en-US" dirty="0" smtClean="0"/>
              <a:t>Low-rise </a:t>
            </a:r>
            <a:r>
              <a:rPr lang="en-US" dirty="0"/>
              <a:t>Commercial Residential M</a:t>
            </a:r>
            <a:r>
              <a:rPr lang="en-US" dirty="0" smtClean="0"/>
              <a:t>odel:</a:t>
            </a:r>
            <a:endParaRPr lang="en-US" dirty="0"/>
          </a:p>
          <a:p>
            <a:pPr lvl="1"/>
            <a:r>
              <a:rPr lang="en-US" sz="2400" dirty="0"/>
              <a:t>Calculation of soffit </a:t>
            </a:r>
            <a:r>
              <a:rPr lang="en-US" sz="2400" dirty="0" smtClean="0"/>
              <a:t>areas</a:t>
            </a:r>
            <a:endParaRPr lang="en-US" sz="2400" dirty="0"/>
          </a:p>
          <a:p>
            <a:pPr lvl="1"/>
            <a:r>
              <a:rPr lang="en-US" sz="2400" dirty="0" smtClean="0"/>
              <a:t>Updates to wind driven rain model</a:t>
            </a:r>
          </a:p>
          <a:p>
            <a:pPr lvl="1"/>
            <a:r>
              <a:rPr lang="en-US" sz="2400" dirty="0"/>
              <a:t>Update of exposure statistics, leading to changes in the weighted matrices</a:t>
            </a:r>
            <a:r>
              <a:rPr lang="en-US" sz="2400" dirty="0" smtClean="0"/>
              <a:t>.</a:t>
            </a:r>
          </a:p>
          <a:p>
            <a:pPr lvl="1"/>
            <a:endParaRPr lang="en-US" sz="2400" dirty="0" smtClean="0"/>
          </a:p>
          <a:p>
            <a:r>
              <a:rPr lang="en-US" dirty="0" smtClean="0"/>
              <a:t>Personal Residential Model:</a:t>
            </a:r>
            <a:endParaRPr lang="en-US" dirty="0"/>
          </a:p>
          <a:p>
            <a:pPr lvl="1"/>
            <a:r>
              <a:rPr lang="en-US" sz="2400" dirty="0"/>
              <a:t>Update of exposure statistics, leading to changes in the weighted matrices</a:t>
            </a:r>
          </a:p>
          <a:p>
            <a:pPr lvl="1"/>
            <a:endParaRPr lang="en-US" sz="2400" dirty="0"/>
          </a:p>
        </p:txBody>
      </p:sp>
      <p:sp>
        <p:nvSpPr>
          <p:cNvPr id="11" name="Slide Number Placeholder 10"/>
          <p:cNvSpPr>
            <a:spLocks noGrp="1"/>
          </p:cNvSpPr>
          <p:nvPr>
            <p:ph type="sldNum" sz="quarter" idx="4294967295"/>
          </p:nvPr>
        </p:nvSpPr>
        <p:spPr>
          <a:xfrm>
            <a:off x="6553200" y="6248400"/>
            <a:ext cx="1905000" cy="457200"/>
          </a:xfrm>
          <a:prstGeom prst="rect">
            <a:avLst/>
          </a:prstGeom>
        </p:spPr>
        <p:txBody>
          <a:bodyPr/>
          <a:lstStyle/>
          <a:p>
            <a:pPr>
              <a:defRPr/>
            </a:pPr>
            <a:fld id="{9F67A876-0AB6-4BB4-8844-22AF22D2F056}" type="slidenum">
              <a:rPr lang="en-US" smtClean="0"/>
              <a:pPr>
                <a:defRPr/>
              </a:pPr>
              <a:t>36</a:t>
            </a:fld>
            <a:endParaRPr lang="en-US" dirty="0"/>
          </a:p>
        </p:txBody>
      </p:sp>
    </p:spTree>
    <p:extLst>
      <p:ext uri="{BB962C8B-B14F-4D97-AF65-F5344CB8AC3E}">
        <p14:creationId xmlns:p14="http://schemas.microsoft.com/office/powerpoint/2010/main" val="1707269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Soffit area</a:t>
            </a:r>
            <a:endParaRPr lang="en-US" dirty="0"/>
          </a:p>
        </p:txBody>
      </p:sp>
      <p:sp>
        <p:nvSpPr>
          <p:cNvPr id="3" name="Text Placeholder 2"/>
          <p:cNvSpPr>
            <a:spLocks noGrp="1"/>
          </p:cNvSpPr>
          <p:nvPr>
            <p:ph type="body" idx="1"/>
          </p:nvPr>
        </p:nvSpPr>
        <p:spPr/>
        <p:txBody>
          <a:bodyPr/>
          <a:lstStyle/>
          <a:p>
            <a:pPr algn="ctr"/>
            <a:r>
              <a:rPr lang="en-US" dirty="0" smtClean="0"/>
              <a:t>V6.1 Recessed soffit</a:t>
            </a:r>
            <a:endParaRPr lang="en-US" dirty="0"/>
          </a:p>
        </p:txBody>
      </p:sp>
      <p:sp>
        <p:nvSpPr>
          <p:cNvPr id="4" name="Content Placeholder 3"/>
          <p:cNvSpPr>
            <a:spLocks noGrp="1"/>
          </p:cNvSpPr>
          <p:nvPr>
            <p:ph sz="half" idx="2"/>
          </p:nvPr>
        </p:nvSpPr>
        <p:spPr>
          <a:xfrm>
            <a:off x="457200" y="5471964"/>
            <a:ext cx="8229599" cy="1020763"/>
          </a:xfrm>
        </p:spPr>
        <p:txBody>
          <a:bodyPr/>
          <a:lstStyle/>
          <a:p>
            <a:r>
              <a:rPr lang="en-US" dirty="0"/>
              <a:t>E</a:t>
            </a:r>
            <a:r>
              <a:rPr lang="en-US" dirty="0" smtClean="0"/>
              <a:t>ffect of the change is </a:t>
            </a:r>
            <a:r>
              <a:rPr lang="en-US" dirty="0"/>
              <a:t>an increase in vulnerability, mainly at wind speeds under </a:t>
            </a:r>
            <a:r>
              <a:rPr lang="en-US" dirty="0" smtClean="0"/>
              <a:t>200mph.</a:t>
            </a:r>
            <a:endParaRPr lang="en-US" dirty="0"/>
          </a:p>
          <a:p>
            <a:endParaRPr lang="en-US" dirty="0"/>
          </a:p>
        </p:txBody>
      </p:sp>
      <p:sp>
        <p:nvSpPr>
          <p:cNvPr id="5" name="Text Placeholder 4"/>
          <p:cNvSpPr>
            <a:spLocks noGrp="1"/>
          </p:cNvSpPr>
          <p:nvPr>
            <p:ph type="body" sz="quarter" idx="3"/>
          </p:nvPr>
        </p:nvSpPr>
        <p:spPr/>
        <p:txBody>
          <a:bodyPr/>
          <a:lstStyle/>
          <a:p>
            <a:pPr algn="ctr"/>
            <a:r>
              <a:rPr lang="en-US" dirty="0" smtClean="0"/>
              <a:t>V6.2 Flush soffit </a:t>
            </a:r>
            <a:endParaRPr lang="en-US" dirty="0"/>
          </a:p>
        </p:txBody>
      </p:sp>
      <p:pic>
        <p:nvPicPr>
          <p:cNvPr id="9" name="Picture 8"/>
          <p:cNvPicPr>
            <a:picLocks noChangeAspect="1"/>
          </p:cNvPicPr>
          <p:nvPr/>
        </p:nvPicPr>
        <p:blipFill>
          <a:blip r:embed="rId2"/>
          <a:stretch>
            <a:fillRect/>
          </a:stretch>
        </p:blipFill>
        <p:spPr>
          <a:xfrm>
            <a:off x="701129" y="2145512"/>
            <a:ext cx="3875698" cy="3108960"/>
          </a:xfrm>
          <a:prstGeom prst="rect">
            <a:avLst/>
          </a:prstGeom>
        </p:spPr>
      </p:pic>
      <p:pic>
        <p:nvPicPr>
          <p:cNvPr id="10" name="Picture 9"/>
          <p:cNvPicPr>
            <a:picLocks noChangeAspect="1"/>
          </p:cNvPicPr>
          <p:nvPr/>
        </p:nvPicPr>
        <p:blipFill>
          <a:blip r:embed="rId3"/>
          <a:stretch>
            <a:fillRect/>
          </a:stretch>
        </p:blipFill>
        <p:spPr>
          <a:xfrm>
            <a:off x="5167705" y="2133599"/>
            <a:ext cx="3397052" cy="3108960"/>
          </a:xfrm>
          <a:prstGeom prst="rect">
            <a:avLst/>
          </a:prstGeom>
        </p:spPr>
      </p:pic>
    </p:spTree>
    <p:extLst>
      <p:ext uri="{BB962C8B-B14F-4D97-AF65-F5344CB8AC3E}">
        <p14:creationId xmlns:p14="http://schemas.microsoft.com/office/powerpoint/2010/main" val="210532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Driven Rain Model</a:t>
            </a:r>
            <a:endParaRPr lang="en-US" dirty="0"/>
          </a:p>
        </p:txBody>
      </p:sp>
      <p:sp>
        <p:nvSpPr>
          <p:cNvPr id="3" name="Content Placeholder 2"/>
          <p:cNvSpPr>
            <a:spLocks noGrp="1"/>
          </p:cNvSpPr>
          <p:nvPr>
            <p:ph idx="1"/>
          </p:nvPr>
        </p:nvSpPr>
        <p:spPr>
          <a:xfrm>
            <a:off x="685800" y="1981200"/>
            <a:ext cx="7772400" cy="3733800"/>
          </a:xfrm>
        </p:spPr>
        <p:txBody>
          <a:bodyPr/>
          <a:lstStyle/>
          <a:p>
            <a:r>
              <a:rPr lang="en-US" sz="2400" dirty="0" smtClean="0"/>
              <a:t>Two minor adjustments made to the method of sampling wind driven rain parameters </a:t>
            </a:r>
          </a:p>
          <a:p>
            <a:endParaRPr lang="en-US" sz="2400" dirty="0" smtClean="0"/>
          </a:p>
          <a:p>
            <a:r>
              <a:rPr lang="en-US" sz="2400" dirty="0" smtClean="0"/>
              <a:t>Effects: the two changes come close to cancelling each other out, with </a:t>
            </a:r>
            <a:r>
              <a:rPr lang="en-US" sz="2400" dirty="0"/>
              <a:t>minimal change </a:t>
            </a:r>
            <a:r>
              <a:rPr lang="en-US" sz="2400" dirty="0" smtClean="0"/>
              <a:t>in overall loss</a:t>
            </a:r>
            <a:endParaRPr lang="en-US" sz="2400" dirty="0"/>
          </a:p>
          <a:p>
            <a:endParaRPr lang="en-US" sz="2000" dirty="0"/>
          </a:p>
          <a:p>
            <a:endParaRPr lang="en-US" sz="2000"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9F67A876-0AB6-4BB4-8844-22AF22D2F056}" type="slidenum">
              <a:rPr lang="en-US" smtClean="0"/>
              <a:pPr>
                <a:defRPr/>
              </a:pPr>
              <a:t>38</a:t>
            </a:fld>
            <a:endParaRPr lang="en-US" dirty="0"/>
          </a:p>
        </p:txBody>
      </p:sp>
    </p:spTree>
    <p:extLst>
      <p:ext uri="{BB962C8B-B14F-4D97-AF65-F5344CB8AC3E}">
        <p14:creationId xmlns:p14="http://schemas.microsoft.com/office/powerpoint/2010/main" val="2619183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Statistics: Low-rise commercial residential</a:t>
            </a:r>
            <a:endParaRPr lang="en-US" dirty="0"/>
          </a:p>
        </p:txBody>
      </p:sp>
      <p:sp>
        <p:nvSpPr>
          <p:cNvPr id="3" name="Content Placeholder 2"/>
          <p:cNvSpPr>
            <a:spLocks noGrp="1"/>
          </p:cNvSpPr>
          <p:nvPr>
            <p:ph idx="1"/>
          </p:nvPr>
        </p:nvSpPr>
        <p:spPr>
          <a:xfrm>
            <a:off x="304800" y="1597567"/>
            <a:ext cx="7772400" cy="2212433"/>
          </a:xfrm>
        </p:spPr>
        <p:txBody>
          <a:bodyPr/>
          <a:lstStyle/>
          <a:p>
            <a:r>
              <a:rPr lang="en-US" sz="2000" dirty="0"/>
              <a:t>A new exposure study involved </a:t>
            </a:r>
            <a:r>
              <a:rPr lang="en-US" sz="2000" dirty="0" smtClean="0"/>
              <a:t>22 Florida </a:t>
            </a:r>
            <a:r>
              <a:rPr lang="en-US" sz="2000" dirty="0"/>
              <a:t>counties leading to a new set of statistics used to weight the vulnerability matrices</a:t>
            </a:r>
            <a:r>
              <a:rPr lang="en-US" sz="2000" dirty="0" smtClean="0"/>
              <a:t>.</a:t>
            </a:r>
          </a:p>
          <a:p>
            <a:endParaRPr lang="en-US" sz="2000" dirty="0"/>
          </a:p>
          <a:p>
            <a:endParaRPr lang="en-US" sz="2000" dirty="0"/>
          </a:p>
        </p:txBody>
      </p:sp>
      <p:sp>
        <p:nvSpPr>
          <p:cNvPr id="4" name="Date Placeholder 3"/>
          <p:cNvSpPr>
            <a:spLocks noGrp="1"/>
          </p:cNvSpPr>
          <p:nvPr>
            <p:ph type="dt" sz="half" idx="4294967295"/>
          </p:nvPr>
        </p:nvSpPr>
        <p:spPr>
          <a:xfrm>
            <a:off x="685800" y="6248400"/>
            <a:ext cx="1905000" cy="457200"/>
          </a:xfrm>
          <a:prstGeom prst="rect">
            <a:avLst/>
          </a:prstGeom>
        </p:spPr>
        <p:txBody>
          <a:bodyPr/>
          <a:lstStyle/>
          <a:p>
            <a:pPr>
              <a:defRPr/>
            </a:pPr>
            <a:r>
              <a:rPr lang="en-US" smtClean="0"/>
              <a:t>March 2017</a:t>
            </a:r>
            <a:endParaRPr lang="en-US"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9F67A876-0AB6-4BB4-8844-22AF22D2F056}" type="slidenum">
              <a:rPr lang="en-US" smtClean="0"/>
              <a:pPr>
                <a:defRPr/>
              </a:pPr>
              <a:t>39</a:t>
            </a:fld>
            <a:endParaRPr lang="en-US" dirty="0"/>
          </a:p>
        </p:txBody>
      </p:sp>
      <p:pic>
        <p:nvPicPr>
          <p:cNvPr id="7" name="Picture 6"/>
          <p:cNvPicPr/>
          <p:nvPr/>
        </p:nvPicPr>
        <p:blipFill>
          <a:blip r:embed="rId2"/>
          <a:stretch>
            <a:fillRect/>
          </a:stretch>
        </p:blipFill>
        <p:spPr>
          <a:xfrm>
            <a:off x="4572000" y="2386517"/>
            <a:ext cx="4207286" cy="4090483"/>
          </a:xfrm>
          <a:prstGeom prst="rect">
            <a:avLst/>
          </a:prstGeom>
        </p:spPr>
      </p:pic>
      <p:sp>
        <p:nvSpPr>
          <p:cNvPr id="8" name="Content Placeholder 2"/>
          <p:cNvSpPr txBox="1">
            <a:spLocks/>
          </p:cNvSpPr>
          <p:nvPr/>
        </p:nvSpPr>
        <p:spPr bwMode="auto">
          <a:xfrm>
            <a:off x="279400" y="3922983"/>
            <a:ext cx="6502400" cy="221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smtClean="0"/>
              <a:t>Michalski, J., (2016) Building Exposure Study in the State of Florida and Application to the Florida Public Hurricane Loss Model, Master thesis, Department of Civil Engineering and Construction Management, Florida Tech, Melbourne, FL.</a:t>
            </a:r>
          </a:p>
          <a:p>
            <a:endParaRPr lang="en-US" sz="2000" kern="0" dirty="0" smtClean="0"/>
          </a:p>
          <a:p>
            <a:endParaRPr lang="en-US" sz="2000" kern="0" dirty="0"/>
          </a:p>
        </p:txBody>
      </p:sp>
    </p:spTree>
    <p:extLst>
      <p:ext uri="{BB962C8B-B14F-4D97-AF65-F5344CB8AC3E}">
        <p14:creationId xmlns:p14="http://schemas.microsoft.com/office/powerpoint/2010/main" val="331426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ea typeface="SimSun" pitchFamily="2" charset="-122"/>
              </a:rPr>
              <a:t>Resulting Classification</a:t>
            </a:r>
          </a:p>
        </p:txBody>
      </p:sp>
      <p:graphicFrame>
        <p:nvGraphicFramePr>
          <p:cNvPr id="766979" name="Group 3"/>
          <p:cNvGraphicFramePr>
            <a:graphicFrameLocks noGrp="1"/>
          </p:cNvGraphicFramePr>
          <p:nvPr>
            <p:ph type="tbl" idx="1"/>
            <p:extLst>
              <p:ext uri="{D42A27DB-BD31-4B8C-83A1-F6EECF244321}">
                <p14:modId xmlns:p14="http://schemas.microsoft.com/office/powerpoint/2010/main" val="1581618149"/>
              </p:ext>
            </p:extLst>
          </p:nvPr>
        </p:nvGraphicFramePr>
        <p:xfrm>
          <a:off x="685800" y="1981200"/>
          <a:ext cx="7772400" cy="4035552"/>
        </p:xfrm>
        <a:graphic>
          <a:graphicData uri="http://schemas.openxmlformats.org/drawingml/2006/table">
            <a:tbl>
              <a:tblPr/>
              <a:tblGrid>
                <a:gridCol w="1943100"/>
                <a:gridCol w="1943100"/>
                <a:gridCol w="1943100"/>
                <a:gridCol w="19431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SimSun" pitchFamily="2" charset="-122"/>
                        </a:rPr>
                        <a:t>Roof Cover</a:t>
                      </a:r>
                      <a:endPar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Roof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rPr>
                        <a:t>Exterior Wall</a:t>
                      </a:r>
                      <a:endParaRPr kumimoji="0" lang="en-US" altLang="zh-CN"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Number of Story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Shingle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Gable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Wood frame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rPr>
                        <a:t>Tile - Metal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Hip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Masonry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Others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rPr>
                        <a:t>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4</a:t>
            </a:fld>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Statistics: Personal Residential </a:t>
            </a:r>
          </a:p>
        </p:txBody>
      </p:sp>
      <p:sp>
        <p:nvSpPr>
          <p:cNvPr id="3" name="Content Placeholder 2"/>
          <p:cNvSpPr>
            <a:spLocks noGrp="1"/>
          </p:cNvSpPr>
          <p:nvPr>
            <p:ph idx="1"/>
          </p:nvPr>
        </p:nvSpPr>
        <p:spPr>
          <a:xfrm>
            <a:off x="698500" y="1564845"/>
            <a:ext cx="7772400" cy="4114800"/>
          </a:xfrm>
        </p:spPr>
        <p:txBody>
          <a:bodyPr/>
          <a:lstStyle/>
          <a:p>
            <a:r>
              <a:rPr lang="en-US" sz="2000" dirty="0"/>
              <a:t>A new exposure study </a:t>
            </a:r>
            <a:r>
              <a:rPr lang="en-US" sz="2000" dirty="0" smtClean="0"/>
              <a:t>brought the dataset up to 51 counties, accounting </a:t>
            </a:r>
            <a:r>
              <a:rPr lang="en-US" sz="2000" dirty="0"/>
              <a:t>for approximately 97% of Florida’s population. </a:t>
            </a:r>
            <a:endParaRPr lang="en-US" sz="2000" dirty="0" smtClean="0"/>
          </a:p>
          <a:p>
            <a:endParaRPr lang="en-US" sz="2000" dirty="0"/>
          </a:p>
          <a:p>
            <a:endParaRPr lang="en-US" sz="2000" dirty="0"/>
          </a:p>
        </p:txBody>
      </p:sp>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9F67A876-0AB6-4BB4-8844-22AF22D2F056}" type="slidenum">
              <a:rPr lang="en-US" smtClean="0"/>
              <a:pPr>
                <a:defRPr/>
              </a:pPr>
              <a:t>40</a:t>
            </a:fld>
            <a:endParaRPr lang="en-US" dirty="0"/>
          </a:p>
        </p:txBody>
      </p:sp>
      <p:pic>
        <p:nvPicPr>
          <p:cNvPr id="7" name="Picture 6"/>
          <p:cNvPicPr/>
          <p:nvPr/>
        </p:nvPicPr>
        <p:blipFill>
          <a:blip r:embed="rId2"/>
          <a:stretch>
            <a:fillRect/>
          </a:stretch>
        </p:blipFill>
        <p:spPr>
          <a:xfrm>
            <a:off x="4217894" y="2701495"/>
            <a:ext cx="4670612" cy="4016805"/>
          </a:xfrm>
          <a:prstGeom prst="rect">
            <a:avLst/>
          </a:prstGeom>
        </p:spPr>
      </p:pic>
    </p:spTree>
    <p:extLst>
      <p:ext uri="{BB962C8B-B14F-4D97-AF65-F5344CB8AC3E}">
        <p14:creationId xmlns:p14="http://schemas.microsoft.com/office/powerpoint/2010/main" val="3636680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812800" y="2070100"/>
            <a:ext cx="7823200" cy="2778125"/>
          </a:xfrm>
        </p:spPr>
        <p:txBody>
          <a:bodyPr/>
          <a:lstStyle/>
          <a:p>
            <a:pPr eaLnBrk="1" hangingPunct="1"/>
            <a:r>
              <a:rPr lang="en-US" sz="4800" b="1" dirty="0" smtClean="0"/>
              <a:t>Standard V-1</a:t>
            </a:r>
            <a:r>
              <a:rPr lang="en-US" sz="4800" dirty="0" smtClean="0"/>
              <a:t/>
            </a:r>
            <a:br>
              <a:rPr lang="en-US" sz="4800" dirty="0" smtClean="0"/>
            </a:br>
            <a:r>
              <a:rPr lang="en-US" sz="4800" dirty="0" smtClean="0"/>
              <a:t>Derivation of Vulnerability Functions </a:t>
            </a:r>
          </a:p>
        </p:txBody>
      </p:sp>
      <p:sp>
        <p:nvSpPr>
          <p:cNvPr id="922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
        <p:nvSpPr>
          <p:cNvPr id="9222"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Tree>
    <p:extLst>
      <p:ext uri="{BB962C8B-B14F-4D97-AF65-F5344CB8AC3E}">
        <p14:creationId xmlns:p14="http://schemas.microsoft.com/office/powerpoint/2010/main" val="4275297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V-1</a:t>
            </a:r>
            <a:endParaRPr lang="en-US" sz="3600" dirty="0" smtClean="0"/>
          </a:p>
        </p:txBody>
      </p:sp>
      <p:sp>
        <p:nvSpPr>
          <p:cNvPr id="10246"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0247" name="Text Box 6"/>
          <p:cNvSpPr txBox="1">
            <a:spLocks noChangeArrowheads="1"/>
          </p:cNvSpPr>
          <p:nvPr/>
        </p:nvSpPr>
        <p:spPr bwMode="auto">
          <a:xfrm>
            <a:off x="555625" y="2489200"/>
            <a:ext cx="8044677" cy="1754326"/>
          </a:xfrm>
          <a:prstGeom prst="rect">
            <a:avLst/>
          </a:prstGeom>
          <a:noFill/>
          <a:ln w="9525">
            <a:noFill/>
            <a:miter lim="800000"/>
            <a:headEnd/>
            <a:tailEnd/>
          </a:ln>
        </p:spPr>
        <p:txBody>
          <a:bodyPr wrap="square">
            <a:spAutoFit/>
          </a:bodyPr>
          <a:lstStyle/>
          <a:p>
            <a:pPr marL="342900" indent="-342900" algn="just" eaLnBrk="0" hangingPunct="0"/>
            <a:r>
              <a:rPr lang="en-US" sz="1800" b="1" i="1" dirty="0"/>
              <a:t>A. Development of the building vulnerability functions shall be based on at least one of the following: (1) </a:t>
            </a:r>
            <a:r>
              <a:rPr lang="en-US" sz="1800" b="1" i="1" dirty="0" smtClean="0"/>
              <a:t>insurance claims data </a:t>
            </a:r>
            <a:r>
              <a:rPr lang="en-US" sz="1800" b="1" i="1" dirty="0"/>
              <a:t>(2) </a:t>
            </a:r>
            <a:r>
              <a:rPr lang="en-US" sz="1800" b="1" i="1" dirty="0" smtClean="0"/>
              <a:t>laboratory or field testing, </a:t>
            </a:r>
            <a:r>
              <a:rPr lang="en-US" sz="1800" b="1" i="1" dirty="0"/>
              <a:t>(3) rational structural analysis, and (4) </a:t>
            </a:r>
            <a:r>
              <a:rPr lang="en-US" sz="1800" b="1" i="1" dirty="0" smtClean="0"/>
              <a:t>post-event site investigations. </a:t>
            </a:r>
            <a:r>
              <a:rPr lang="en-US" sz="1800" b="1" i="1" dirty="0"/>
              <a:t>Any development of the building vulnerability functions based on rational structural analysis, </a:t>
            </a:r>
            <a:r>
              <a:rPr lang="en-US" sz="1800" b="1" i="1" dirty="0" smtClean="0"/>
              <a:t>post-event site investigations, </a:t>
            </a:r>
            <a:r>
              <a:rPr lang="en-US" sz="1800" b="1" i="1" dirty="0"/>
              <a:t>and </a:t>
            </a:r>
            <a:r>
              <a:rPr lang="en-US" sz="1800" b="1" i="1" dirty="0" smtClean="0"/>
              <a:t>laboratory of field testing </a:t>
            </a:r>
            <a:r>
              <a:rPr lang="en-US" sz="1800" b="1" i="1" dirty="0"/>
              <a:t>shall be supported by historical data</a:t>
            </a:r>
            <a:r>
              <a:rPr lang="en-US" sz="1800" b="1" i="1" dirty="0" smtClean="0"/>
              <a:t>.</a:t>
            </a:r>
            <a:endParaRPr lang="en-US" sz="1800" b="1" i="1" dirty="0"/>
          </a:p>
        </p:txBody>
      </p:sp>
      <p:sp>
        <p:nvSpPr>
          <p:cNvPr id="10248" name="Text Box 7"/>
          <p:cNvSpPr txBox="1">
            <a:spLocks noChangeArrowheads="1"/>
          </p:cNvSpPr>
          <p:nvPr/>
        </p:nvSpPr>
        <p:spPr bwMode="auto">
          <a:xfrm>
            <a:off x="555625" y="4292600"/>
            <a:ext cx="8181975" cy="2308324"/>
          </a:xfrm>
          <a:prstGeom prst="rect">
            <a:avLst/>
          </a:prstGeom>
          <a:noFill/>
          <a:ln w="9525">
            <a:noFill/>
            <a:miter lim="800000"/>
            <a:headEnd/>
            <a:tailEnd/>
          </a:ln>
        </p:spPr>
        <p:txBody>
          <a:bodyPr wrap="square">
            <a:spAutoFit/>
          </a:bodyPr>
          <a:lstStyle/>
          <a:p>
            <a:pPr algn="just"/>
            <a:r>
              <a:rPr lang="en-US" sz="1600" dirty="0"/>
              <a:t>The development of the vulnerabilities is based on a component approach that combines engineering modeling, simulations with engineering judgment, and insurance claim data. The determination of external damage to buildings is based on structural calculations, tests, and Monte Carlo simulations. The wind loads and strength of the building components in the simulations are based on laboratory and in-situ tests, manufacturer’s data, expert opinion based on post-hurricane site inspections of actual damage, and codes and standards, and are calibrated and validated against insurance claim data.  The internal and content damage are extrapolated from the external damage on the basis of expert opinion and site inspections of areas impacted by recent hurricanes and are confirmed using insurance claims data.</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42</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3491313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V-1</a:t>
            </a:r>
            <a:endParaRPr lang="en-US" sz="3600" dirty="0" smtClean="0"/>
          </a:p>
        </p:txBody>
      </p:sp>
      <p:sp>
        <p:nvSpPr>
          <p:cNvPr id="11270"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1271" name="Text Box 6"/>
          <p:cNvSpPr txBox="1">
            <a:spLocks noChangeArrowheads="1"/>
          </p:cNvSpPr>
          <p:nvPr/>
        </p:nvSpPr>
        <p:spPr bwMode="auto">
          <a:xfrm>
            <a:off x="569914" y="2489200"/>
            <a:ext cx="7746184" cy="923330"/>
          </a:xfrm>
          <a:prstGeom prst="rect">
            <a:avLst/>
          </a:prstGeom>
          <a:noFill/>
          <a:ln w="9525">
            <a:noFill/>
            <a:miter lim="800000"/>
            <a:headEnd/>
            <a:tailEnd/>
          </a:ln>
        </p:spPr>
        <p:txBody>
          <a:bodyPr wrap="square">
            <a:spAutoFit/>
          </a:bodyPr>
          <a:lstStyle/>
          <a:p>
            <a:pPr marL="284163" indent="-284163" algn="just" eaLnBrk="0" hangingPunct="0"/>
            <a:r>
              <a:rPr lang="en-US" sz="1800" b="1" i="1" dirty="0"/>
              <a:t>B. The </a:t>
            </a:r>
            <a:r>
              <a:rPr lang="en-US" sz="1800" b="1" i="1" dirty="0" smtClean="0"/>
              <a:t>derivation </a:t>
            </a:r>
            <a:r>
              <a:rPr lang="en-US" sz="1800" b="1" i="1" dirty="0"/>
              <a:t>of the building vulnerability functions and their associated uncertainties shall be theoretically sound and consistent with fundamental engineering principles.</a:t>
            </a:r>
          </a:p>
        </p:txBody>
      </p:sp>
      <p:sp>
        <p:nvSpPr>
          <p:cNvPr id="11272" name="Text Box 7"/>
          <p:cNvSpPr txBox="1">
            <a:spLocks noChangeArrowheads="1"/>
          </p:cNvSpPr>
          <p:nvPr/>
        </p:nvSpPr>
        <p:spPr bwMode="auto">
          <a:xfrm>
            <a:off x="753762" y="3568700"/>
            <a:ext cx="7648833" cy="2554545"/>
          </a:xfrm>
          <a:prstGeom prst="rect">
            <a:avLst/>
          </a:prstGeom>
          <a:noFill/>
          <a:ln w="9525">
            <a:noFill/>
            <a:miter lim="800000"/>
            <a:headEnd/>
            <a:tailEnd/>
          </a:ln>
        </p:spPr>
        <p:txBody>
          <a:bodyPr wrap="square">
            <a:spAutoFit/>
          </a:bodyPr>
          <a:lstStyle/>
          <a:p>
            <a:pPr algn="just"/>
            <a:r>
              <a:rPr lang="en-US" sz="1600" dirty="0"/>
              <a:t>The method used in the derivation is based on extrapolating the results of Monte Carlo simulations of physical exterior damage through simple equations based on engineering judgment, expert opinion, and claims data. Uncertainties at each stage are accounted for by distributing the damage according to reasonable probability distributions and are validated with claims data.</a:t>
            </a:r>
          </a:p>
          <a:p>
            <a:pPr algn="just"/>
            <a:r>
              <a:rPr lang="en-US" sz="1600" dirty="0"/>
              <a:t>The Monte Carlo component models take into account many variations in structural characteristics, and the result clearly filters through the cost estimation model. There are also different and clearly defined costing considerations applied to each structural type. These adjustments come directly from resources developed exclusively for defining repair costs to structures and therefore are theoretically sound. </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43</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225244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914400" y="1701846"/>
            <a:ext cx="7823200" cy="479425"/>
          </a:xfrm>
        </p:spPr>
        <p:txBody>
          <a:bodyPr/>
          <a:lstStyle/>
          <a:p>
            <a:pPr eaLnBrk="1" hangingPunct="1"/>
            <a:r>
              <a:rPr lang="en-US" sz="3200" b="1" dirty="0" smtClean="0"/>
              <a:t>Standard V-1</a:t>
            </a:r>
            <a:endParaRPr lang="en-US" sz="3600" dirty="0" smtClean="0"/>
          </a:p>
        </p:txBody>
      </p:sp>
      <p:sp>
        <p:nvSpPr>
          <p:cNvPr id="12294" name="Rectangle 5"/>
          <p:cNvSpPr>
            <a:spLocks noChangeArrowheads="1"/>
          </p:cNvSpPr>
          <p:nvPr/>
        </p:nvSpPr>
        <p:spPr bwMode="auto">
          <a:xfrm>
            <a:off x="355600" y="3403600"/>
            <a:ext cx="8585200" cy="3454400"/>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2295" name="Text Box 6"/>
          <p:cNvSpPr txBox="1">
            <a:spLocks noChangeArrowheads="1"/>
          </p:cNvSpPr>
          <p:nvPr/>
        </p:nvSpPr>
        <p:spPr bwMode="auto">
          <a:xfrm>
            <a:off x="681208" y="2452304"/>
            <a:ext cx="7754338" cy="646331"/>
          </a:xfrm>
          <a:prstGeom prst="rect">
            <a:avLst/>
          </a:prstGeom>
          <a:noFill/>
          <a:ln w="9525">
            <a:noFill/>
            <a:miter lim="800000"/>
            <a:headEnd/>
            <a:tailEnd/>
          </a:ln>
        </p:spPr>
        <p:txBody>
          <a:bodyPr wrap="square">
            <a:spAutoFit/>
          </a:bodyPr>
          <a:lstStyle/>
          <a:p>
            <a:pPr marL="395288" indent="-395288" algn="just" eaLnBrk="0" hangingPunct="0">
              <a:tabLst>
                <a:tab pos="395288" algn="r"/>
              </a:tabLst>
            </a:pPr>
            <a:r>
              <a:rPr lang="en-US" sz="1800" b="1" i="1" dirty="0"/>
              <a:t>C. Residential building stock classification shall be representative of Florida construction for personal and commercial residential </a:t>
            </a:r>
            <a:r>
              <a:rPr lang="en-US" sz="1800" b="1" i="1" dirty="0" smtClean="0"/>
              <a:t>buildings.</a:t>
            </a:r>
            <a:endParaRPr lang="en-US" sz="1800" b="1" i="1" dirty="0"/>
          </a:p>
        </p:txBody>
      </p:sp>
      <p:sp>
        <p:nvSpPr>
          <p:cNvPr id="12296" name="Text Box 7"/>
          <p:cNvSpPr txBox="1">
            <a:spLocks noChangeArrowheads="1"/>
          </p:cNvSpPr>
          <p:nvPr/>
        </p:nvSpPr>
        <p:spPr bwMode="auto">
          <a:xfrm>
            <a:off x="914400" y="3262058"/>
            <a:ext cx="7521145" cy="3200876"/>
          </a:xfrm>
          <a:prstGeom prst="rect">
            <a:avLst/>
          </a:prstGeom>
          <a:noFill/>
          <a:ln w="9525">
            <a:noFill/>
            <a:miter lim="800000"/>
            <a:headEnd/>
            <a:tailEnd/>
          </a:ln>
        </p:spPr>
        <p:txBody>
          <a:bodyPr wrap="square">
            <a:spAutoFit/>
          </a:bodyPr>
          <a:lstStyle/>
          <a:p>
            <a:pPr algn="just">
              <a:spcAft>
                <a:spcPts val="600"/>
              </a:spcAft>
            </a:pPr>
            <a:r>
              <a:rPr lang="en-US" sz="1600" dirty="0" smtClean="0"/>
              <a:t>A detailed exposure study was carried out to define the most prevalent construction types and characteristics in the Florida residential building stock.  Models were built for each of the identified common structural types. The low-rise models include differing wall types, roof shapes, roof-to-wall connections, window types, opening protection, garage doors, and story options. </a:t>
            </a:r>
          </a:p>
          <a:p>
            <a:pPr algn="just">
              <a:spcAft>
                <a:spcPts val="600"/>
              </a:spcAft>
            </a:pPr>
            <a:r>
              <a:rPr lang="en-US" sz="1600" dirty="0" smtClean="0"/>
              <a:t>Models of varying combinations of the above characteristics were created. The probabilistic capacities of the various components were determined by a variety of sources, including test results in the literature, in-field data collection, manufacturer’s specifications and manufacturer’s test data.</a:t>
            </a:r>
          </a:p>
          <a:p>
            <a:pPr algn="just">
              <a:spcAft>
                <a:spcPts val="600"/>
              </a:spcAft>
            </a:pPr>
            <a:r>
              <a:rPr lang="en-US" sz="1600" dirty="0" smtClean="0"/>
              <a:t>In </a:t>
            </a:r>
            <a:r>
              <a:rPr lang="en-US" sz="1600" dirty="0"/>
              <a:t>the case of the mid-/high-rise commercial residential </a:t>
            </a:r>
            <a:r>
              <a:rPr lang="en-US" sz="1600" dirty="0" smtClean="0"/>
              <a:t>model, </a:t>
            </a:r>
            <a:r>
              <a:rPr lang="en-US" sz="1600" dirty="0"/>
              <a:t>the models include different apartment units corresponding to different building </a:t>
            </a:r>
            <a:r>
              <a:rPr lang="en-US" sz="1600" dirty="0" smtClean="0"/>
              <a:t>layouts, </a:t>
            </a:r>
            <a:r>
              <a:rPr lang="en-US" sz="1600" dirty="0"/>
              <a:t>different locations within the floor </a:t>
            </a:r>
            <a:r>
              <a:rPr lang="en-US" sz="1600" dirty="0" smtClean="0"/>
              <a:t>plan, </a:t>
            </a:r>
            <a:r>
              <a:rPr lang="en-US" sz="1600" dirty="0"/>
              <a:t>different </a:t>
            </a:r>
            <a:r>
              <a:rPr lang="en-US" sz="1600" dirty="0" smtClean="0"/>
              <a:t>heights, </a:t>
            </a:r>
            <a:r>
              <a:rPr lang="en-US" sz="1600" dirty="0"/>
              <a:t>and different openings </a:t>
            </a:r>
            <a:r>
              <a:rPr lang="en-US" sz="1600" dirty="0" smtClean="0"/>
              <a:t>and </a:t>
            </a:r>
            <a:r>
              <a:rPr lang="en-US" sz="1600" dirty="0"/>
              <a:t>protection </a:t>
            </a:r>
            <a:r>
              <a:rPr lang="en-US" sz="1600" dirty="0" smtClean="0"/>
              <a:t>options. </a:t>
            </a:r>
            <a:endParaRPr lang="en-US" sz="1600" dirty="0"/>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44</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878782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914400" y="1701846"/>
            <a:ext cx="7823200" cy="479425"/>
          </a:xfrm>
        </p:spPr>
        <p:txBody>
          <a:bodyPr/>
          <a:lstStyle/>
          <a:p>
            <a:pPr eaLnBrk="1" hangingPunct="1"/>
            <a:r>
              <a:rPr lang="en-US" sz="3200" b="1" dirty="0" smtClean="0"/>
              <a:t>Standard V-1</a:t>
            </a:r>
            <a:endParaRPr lang="en-US" sz="3600" dirty="0" smtClean="0"/>
          </a:p>
        </p:txBody>
      </p:sp>
      <p:sp>
        <p:nvSpPr>
          <p:cNvPr id="13318"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3319" name="Text Box 6"/>
          <p:cNvSpPr txBox="1">
            <a:spLocks noChangeArrowheads="1"/>
          </p:cNvSpPr>
          <p:nvPr/>
        </p:nvSpPr>
        <p:spPr bwMode="auto">
          <a:xfrm>
            <a:off x="647700" y="2464486"/>
            <a:ext cx="7816678" cy="1508105"/>
          </a:xfrm>
          <a:prstGeom prst="rect">
            <a:avLst/>
          </a:prstGeom>
          <a:noFill/>
          <a:ln w="9525">
            <a:noFill/>
            <a:miter lim="800000"/>
            <a:headEnd/>
            <a:tailEnd/>
          </a:ln>
        </p:spPr>
        <p:txBody>
          <a:bodyPr wrap="square">
            <a:spAutoFit/>
          </a:bodyPr>
          <a:lstStyle/>
          <a:p>
            <a:pPr marL="346075" lvl="0" indent="-346075" algn="just"/>
            <a:r>
              <a:rPr lang="en-US" sz="1800" b="1" i="1" dirty="0"/>
              <a:t>D. </a:t>
            </a:r>
            <a:r>
              <a:rPr lang="en-US" sz="1800" b="1" i="1" dirty="0">
                <a:effectLst>
                  <a:glow>
                    <a:srgbClr val="000000"/>
                  </a:glow>
                  <a:outerShdw sx="0" sy="0">
                    <a:srgbClr val="000000"/>
                  </a:outerShdw>
                  <a:reflection stA="0" endPos="0" fadeDir="0" sx="0" sy="0"/>
                </a:effectLst>
              </a:rPr>
              <a:t>Building height/number of stories, primary construction material, year of construction, location, building code, and other construction characteristics, as applicable, shall be used in the derivation and application of building vulnerability functions.</a:t>
            </a:r>
          </a:p>
          <a:p>
            <a:pPr marL="457200" indent="-457200" algn="just" eaLnBrk="0" hangingPunct="0"/>
            <a:endParaRPr lang="en-US" sz="2000" b="1" i="1" dirty="0"/>
          </a:p>
        </p:txBody>
      </p:sp>
      <p:sp>
        <p:nvSpPr>
          <p:cNvPr id="13320" name="Text Box 7"/>
          <p:cNvSpPr txBox="1">
            <a:spLocks noChangeArrowheads="1"/>
          </p:cNvSpPr>
          <p:nvPr/>
        </p:nvSpPr>
        <p:spPr bwMode="auto">
          <a:xfrm>
            <a:off x="647700" y="3677402"/>
            <a:ext cx="7915531" cy="2631490"/>
          </a:xfrm>
          <a:prstGeom prst="rect">
            <a:avLst/>
          </a:prstGeom>
          <a:noFill/>
          <a:ln w="9525">
            <a:noFill/>
            <a:miter lim="800000"/>
            <a:headEnd/>
            <a:tailEnd/>
          </a:ln>
        </p:spPr>
        <p:txBody>
          <a:bodyPr wrap="square">
            <a:spAutoFit/>
          </a:bodyPr>
          <a:lstStyle/>
          <a:p>
            <a:pPr algn="just">
              <a:spcAft>
                <a:spcPts val="600"/>
              </a:spcAft>
            </a:pPr>
            <a:r>
              <a:rPr lang="en-US" sz="1600" dirty="0"/>
              <a:t>The </a:t>
            </a:r>
            <a:r>
              <a:rPr lang="en-US" sz="1600" dirty="0" smtClean="0"/>
              <a:t>models </a:t>
            </a:r>
            <a:r>
              <a:rPr lang="en-US" sz="1600" dirty="0"/>
              <a:t>include options that </a:t>
            </a:r>
            <a:r>
              <a:rPr lang="en-US" sz="1600" dirty="0" smtClean="0"/>
              <a:t>represent building </a:t>
            </a:r>
            <a:r>
              <a:rPr lang="en-US" sz="1600" dirty="0"/>
              <a:t>code revisions. Three models were derived for each structural type: </a:t>
            </a:r>
            <a:r>
              <a:rPr lang="en-US" sz="1600" dirty="0" smtClean="0"/>
              <a:t>weak, medium, </a:t>
            </a:r>
            <a:r>
              <a:rPr lang="en-US" sz="1600" dirty="0"/>
              <a:t>and strong construction. </a:t>
            </a:r>
            <a:r>
              <a:rPr lang="en-US" sz="1600" dirty="0" smtClean="0"/>
              <a:t>The </a:t>
            </a:r>
            <a:r>
              <a:rPr lang="en-US" sz="1600" dirty="0"/>
              <a:t>assignment of a given strength </a:t>
            </a:r>
            <a:r>
              <a:rPr lang="en-US" sz="1600" dirty="0" smtClean="0"/>
              <a:t>is </a:t>
            </a:r>
            <a:r>
              <a:rPr lang="en-US" sz="1600" dirty="0"/>
              <a:t>based on the </a:t>
            </a:r>
            <a:r>
              <a:rPr lang="en-US" sz="1600" dirty="0" smtClean="0"/>
              <a:t>age </a:t>
            </a:r>
            <a:r>
              <a:rPr lang="en-US" sz="1600" dirty="0"/>
              <a:t>of the </a:t>
            </a:r>
            <a:r>
              <a:rPr lang="en-US" sz="1600" dirty="0" smtClean="0"/>
              <a:t>home </a:t>
            </a:r>
            <a:r>
              <a:rPr lang="en-US" sz="1600" dirty="0"/>
              <a:t>and the available information on construction practice in that </a:t>
            </a:r>
            <a:r>
              <a:rPr lang="en-US" sz="1600" dirty="0" smtClean="0"/>
              <a:t>era </a:t>
            </a:r>
            <a:r>
              <a:rPr lang="en-US" sz="1600" dirty="0"/>
              <a:t>of construction. </a:t>
            </a:r>
            <a:r>
              <a:rPr lang="en-US" sz="1600" dirty="0" smtClean="0"/>
              <a:t>FBC </a:t>
            </a:r>
            <a:r>
              <a:rPr lang="en-US" sz="1600" dirty="0"/>
              <a:t>requirements that apply to the repair of existing homes are also taken </a:t>
            </a:r>
            <a:r>
              <a:rPr lang="en-US" sz="1600" dirty="0" smtClean="0"/>
              <a:t>implemented. </a:t>
            </a:r>
            <a:r>
              <a:rPr lang="en-US" sz="1600" dirty="0"/>
              <a:t>Separate models were also developed for manufactured housing constructed based on pre- and post-1994 HUD regulations and for different wind zones.</a:t>
            </a:r>
          </a:p>
          <a:p>
            <a:pPr algn="just">
              <a:spcAft>
                <a:spcPts val="600"/>
              </a:spcAft>
            </a:pPr>
            <a:r>
              <a:rPr lang="en-US" sz="1600" dirty="0"/>
              <a:t>In addition to the </a:t>
            </a:r>
            <a:r>
              <a:rPr lang="en-US" sz="1600" dirty="0" smtClean="0"/>
              <a:t>construction </a:t>
            </a:r>
            <a:r>
              <a:rPr lang="en-US" sz="1600" dirty="0"/>
              <a:t>type, </a:t>
            </a:r>
            <a:r>
              <a:rPr lang="en-US" sz="1600" dirty="0" smtClean="0"/>
              <a:t>region, </a:t>
            </a:r>
            <a:r>
              <a:rPr lang="en-US" sz="1600" dirty="0"/>
              <a:t>and era of </a:t>
            </a:r>
            <a:r>
              <a:rPr lang="en-US" sz="1600" dirty="0" smtClean="0"/>
              <a:t>construction options, </a:t>
            </a:r>
            <a:r>
              <a:rPr lang="en-US" sz="1600" dirty="0"/>
              <a:t>each model has </a:t>
            </a:r>
            <a:r>
              <a:rPr lang="en-US" sz="1600" dirty="0" smtClean="0"/>
              <a:t>additional </a:t>
            </a:r>
            <a:r>
              <a:rPr lang="en-US" sz="1600" dirty="0"/>
              <a:t>strength features that can be adjusted </a:t>
            </a:r>
            <a:r>
              <a:rPr lang="en-US" sz="1600" dirty="0" smtClean="0"/>
              <a:t>to </a:t>
            </a:r>
            <a:r>
              <a:rPr lang="en-US" sz="1600" dirty="0"/>
              <a:t>represent </a:t>
            </a:r>
            <a:r>
              <a:rPr lang="en-US" sz="1600" dirty="0" smtClean="0"/>
              <a:t>combinations </a:t>
            </a:r>
            <a:r>
              <a:rPr lang="en-US" sz="1600" dirty="0"/>
              <a:t>of mitigation features. For </a:t>
            </a:r>
            <a:r>
              <a:rPr lang="en-US" sz="1600" dirty="0" smtClean="0"/>
              <a:t>example the model </a:t>
            </a:r>
            <a:r>
              <a:rPr lang="en-US" sz="1600" dirty="0"/>
              <a:t>is capable of reflecting </a:t>
            </a:r>
            <a:r>
              <a:rPr lang="en-US" sz="1600" dirty="0" smtClean="0"/>
              <a:t>weak </a:t>
            </a:r>
            <a:r>
              <a:rPr lang="en-US" sz="1600" dirty="0"/>
              <a:t>original construction and new, strong roof sheathing and roof cover mitigation.</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45</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1857716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1698024"/>
            <a:ext cx="7823200" cy="479425"/>
          </a:xfrm>
        </p:spPr>
        <p:txBody>
          <a:bodyPr/>
          <a:lstStyle/>
          <a:p>
            <a:pPr eaLnBrk="1" hangingPunct="1"/>
            <a:r>
              <a:rPr lang="en-US" sz="3200" b="1" dirty="0" smtClean="0"/>
              <a:t>Standard V-1</a:t>
            </a:r>
            <a:endParaRPr lang="en-US" sz="3600" dirty="0" smtClean="0"/>
          </a:p>
        </p:txBody>
      </p:sp>
      <p:sp>
        <p:nvSpPr>
          <p:cNvPr id="14342"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4343" name="Text Box 6"/>
          <p:cNvSpPr txBox="1">
            <a:spLocks noChangeArrowheads="1"/>
          </p:cNvSpPr>
          <p:nvPr/>
        </p:nvSpPr>
        <p:spPr bwMode="auto">
          <a:xfrm>
            <a:off x="404813" y="2472724"/>
            <a:ext cx="8145462" cy="923330"/>
          </a:xfrm>
          <a:prstGeom prst="rect">
            <a:avLst/>
          </a:prstGeom>
          <a:noFill/>
          <a:ln w="9525">
            <a:noFill/>
            <a:miter lim="800000"/>
            <a:headEnd/>
            <a:tailEnd/>
          </a:ln>
        </p:spPr>
        <p:txBody>
          <a:bodyPr wrap="square">
            <a:spAutoFit/>
          </a:bodyPr>
          <a:lstStyle/>
          <a:p>
            <a:pPr marL="395288" indent="-395288" algn="just" eaLnBrk="0" hangingPunct="0"/>
            <a:r>
              <a:rPr lang="en-US" sz="1800" b="1" i="1" dirty="0"/>
              <a:t>E. </a:t>
            </a:r>
            <a:r>
              <a:rPr lang="en-US" sz="1800" b="1" i="1" dirty="0">
                <a:effectLst>
                  <a:glow>
                    <a:srgbClr val="000000"/>
                  </a:glow>
                  <a:outerShdw sx="0" sy="0">
                    <a:srgbClr val="000000"/>
                  </a:outerShdw>
                  <a:reflection stA="0" endPos="0" fadeDir="0" sx="0" sy="0"/>
                </a:effectLst>
              </a:rPr>
              <a:t>Vulnerability functions shall be separately derived for commercial residential building structures, personal residential building structures, </a:t>
            </a:r>
            <a:r>
              <a:rPr lang="en-US" sz="1800" b="1" i="1" dirty="0" smtClean="0">
                <a:effectLst>
                  <a:glow>
                    <a:srgbClr val="000000"/>
                  </a:glow>
                  <a:outerShdw sx="0" sy="0">
                    <a:srgbClr val="000000"/>
                  </a:outerShdw>
                  <a:reflection stA="0" endPos="0" fadeDir="0" sx="0" sy="0"/>
                </a:effectLst>
              </a:rPr>
              <a:t>manufactured homes</a:t>
            </a:r>
            <a:r>
              <a:rPr lang="en-US" sz="1800" b="1" i="1" dirty="0">
                <a:effectLst>
                  <a:glow>
                    <a:srgbClr val="000000"/>
                  </a:glow>
                  <a:outerShdw sx="0" sy="0">
                    <a:srgbClr val="000000"/>
                  </a:outerShdw>
                  <a:reflection stA="0" endPos="0" fadeDir="0" sx="0" sy="0"/>
                </a:effectLst>
              </a:rPr>
              <a:t>, and appurtenant structures.</a:t>
            </a:r>
            <a:endParaRPr lang="en-US" sz="1800" b="1" i="1" dirty="0"/>
          </a:p>
        </p:txBody>
      </p:sp>
      <p:sp>
        <p:nvSpPr>
          <p:cNvPr id="14344" name="Text Box 7"/>
          <p:cNvSpPr txBox="1">
            <a:spLocks noChangeArrowheads="1"/>
          </p:cNvSpPr>
          <p:nvPr/>
        </p:nvSpPr>
        <p:spPr bwMode="auto">
          <a:xfrm>
            <a:off x="827903" y="3898900"/>
            <a:ext cx="7722372" cy="584775"/>
          </a:xfrm>
          <a:prstGeom prst="rect">
            <a:avLst/>
          </a:prstGeom>
          <a:noFill/>
          <a:ln w="9525">
            <a:noFill/>
            <a:miter lim="800000"/>
            <a:headEnd/>
            <a:tailEnd/>
          </a:ln>
        </p:spPr>
        <p:txBody>
          <a:bodyPr wrap="square">
            <a:spAutoFit/>
          </a:bodyPr>
          <a:lstStyle/>
          <a:p>
            <a:pPr algn="just"/>
            <a:r>
              <a:rPr lang="en-US" sz="1600" dirty="0" smtClean="0"/>
              <a:t>The </a:t>
            </a:r>
            <a:r>
              <a:rPr lang="en-US" sz="1600" dirty="0"/>
              <a:t>commercial and personal residential building structures, mobile homes, and appurtenant structures are independently derived.</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46</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619987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914400" y="1698024"/>
            <a:ext cx="7823200" cy="479425"/>
          </a:xfrm>
        </p:spPr>
        <p:txBody>
          <a:bodyPr/>
          <a:lstStyle/>
          <a:p>
            <a:pPr eaLnBrk="1" hangingPunct="1"/>
            <a:r>
              <a:rPr lang="en-US" sz="3200" b="1" dirty="0" smtClean="0"/>
              <a:t>Standard V-1</a:t>
            </a:r>
            <a:endParaRPr lang="en-US" sz="3600" dirty="0" smtClean="0"/>
          </a:p>
        </p:txBody>
      </p:sp>
      <p:sp>
        <p:nvSpPr>
          <p:cNvPr id="15366" name="Rectangle 5"/>
          <p:cNvSpPr>
            <a:spLocks noChangeArrowheads="1"/>
          </p:cNvSpPr>
          <p:nvPr/>
        </p:nvSpPr>
        <p:spPr bwMode="auto">
          <a:xfrm>
            <a:off x="355600" y="3403600"/>
            <a:ext cx="8585200" cy="28797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5367" name="Text Box 6"/>
          <p:cNvSpPr txBox="1">
            <a:spLocks noChangeArrowheads="1"/>
          </p:cNvSpPr>
          <p:nvPr/>
        </p:nvSpPr>
        <p:spPr bwMode="auto">
          <a:xfrm>
            <a:off x="580768" y="2435826"/>
            <a:ext cx="8283832" cy="646331"/>
          </a:xfrm>
          <a:prstGeom prst="rect">
            <a:avLst/>
          </a:prstGeom>
          <a:noFill/>
          <a:ln w="9525">
            <a:noFill/>
            <a:miter lim="800000"/>
            <a:headEnd/>
            <a:tailEnd/>
          </a:ln>
        </p:spPr>
        <p:txBody>
          <a:bodyPr wrap="square">
            <a:spAutoFit/>
          </a:bodyPr>
          <a:lstStyle/>
          <a:p>
            <a:pPr marL="346075" indent="-346075" algn="just" eaLnBrk="0" hangingPunct="0"/>
            <a:r>
              <a:rPr lang="en-US" sz="1800" b="1" i="1" dirty="0"/>
              <a:t>F. </a:t>
            </a:r>
            <a:r>
              <a:rPr lang="en-US" sz="1800" b="1" i="1" dirty="0">
                <a:effectLst>
                  <a:glow>
                    <a:srgbClr val="000000"/>
                  </a:glow>
                  <a:outerShdw sx="0" sy="0">
                    <a:srgbClr val="000000"/>
                  </a:outerShdw>
                  <a:reflection stA="0" endPos="0" fadeDir="0" sx="0" sy="0"/>
                </a:effectLst>
              </a:rPr>
              <a:t>The minimum </a:t>
            </a:r>
            <a:r>
              <a:rPr lang="en-US" sz="1800" b="1" i="1" dirty="0" err="1">
                <a:effectLst>
                  <a:glow>
                    <a:srgbClr val="000000"/>
                  </a:glow>
                  <a:outerShdw sx="0" sy="0">
                    <a:srgbClr val="000000"/>
                  </a:outerShdw>
                  <a:reflection stA="0" endPos="0" fadeDir="0" sx="0" sy="0"/>
                </a:effectLst>
              </a:rPr>
              <a:t>windspeed</a:t>
            </a:r>
            <a:r>
              <a:rPr lang="en-US" sz="1800" b="1" i="1" dirty="0">
                <a:effectLst>
                  <a:glow>
                    <a:srgbClr val="000000"/>
                  </a:glow>
                  <a:outerShdw sx="0" sy="0">
                    <a:srgbClr val="000000"/>
                  </a:outerShdw>
                  <a:reflection stA="0" endPos="0" fadeDir="0" sx="0" sy="0"/>
                </a:effectLst>
              </a:rPr>
              <a:t> that generates damage shall be consistent with fundamental engineering principles.</a:t>
            </a:r>
            <a:endParaRPr lang="en-US" sz="1800" b="1" i="1" dirty="0"/>
          </a:p>
        </p:txBody>
      </p:sp>
      <p:sp>
        <p:nvSpPr>
          <p:cNvPr id="15368" name="Text Box 7"/>
          <p:cNvSpPr txBox="1">
            <a:spLocks noChangeArrowheads="1"/>
          </p:cNvSpPr>
          <p:nvPr/>
        </p:nvSpPr>
        <p:spPr bwMode="auto">
          <a:xfrm>
            <a:off x="977900" y="3414713"/>
            <a:ext cx="7480300" cy="1569660"/>
          </a:xfrm>
          <a:prstGeom prst="rect">
            <a:avLst/>
          </a:prstGeom>
          <a:noFill/>
          <a:ln w="9525">
            <a:noFill/>
            <a:miter lim="800000"/>
            <a:headEnd/>
            <a:tailEnd/>
          </a:ln>
        </p:spPr>
        <p:txBody>
          <a:bodyPr>
            <a:spAutoFit/>
          </a:bodyPr>
          <a:lstStyle/>
          <a:p>
            <a:pPr algn="just"/>
            <a:r>
              <a:rPr lang="en-US" sz="1600" dirty="0"/>
              <a:t>The minimum one-minute average sustained wind speed at which some damage is observed is 38 mph (3-second gust 50 mph) for appurtenant structures. Site-built and manufactured homes have a very small probability of some very minor damage at 42 mph (3-second gust 55 mph). This probability becomes more significant at 46 mph (3-second gust 60 mph) and increases with higher wind speed. Simulations are run for 3-second gusts from 50 mph to 250 mph in 5 mph increments.</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47</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755420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14400" y="1698024"/>
            <a:ext cx="7823200" cy="479425"/>
          </a:xfrm>
        </p:spPr>
        <p:txBody>
          <a:bodyPr/>
          <a:lstStyle/>
          <a:p>
            <a:pPr eaLnBrk="1" hangingPunct="1"/>
            <a:r>
              <a:rPr lang="en-US" sz="3200" b="1" dirty="0" smtClean="0"/>
              <a:t>Standard V-1</a:t>
            </a:r>
            <a:endParaRPr lang="en-US" sz="3600" dirty="0" smtClean="0"/>
          </a:p>
        </p:txBody>
      </p:sp>
      <p:sp>
        <p:nvSpPr>
          <p:cNvPr id="16390"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16391" name="Text Box 6"/>
          <p:cNvSpPr txBox="1">
            <a:spLocks noChangeArrowheads="1"/>
          </p:cNvSpPr>
          <p:nvPr/>
        </p:nvSpPr>
        <p:spPr bwMode="auto">
          <a:xfrm>
            <a:off x="439738" y="2402404"/>
            <a:ext cx="8424862" cy="1200329"/>
          </a:xfrm>
          <a:prstGeom prst="rect">
            <a:avLst/>
          </a:prstGeom>
          <a:noFill/>
          <a:ln w="9525">
            <a:noFill/>
            <a:miter lim="800000"/>
            <a:headEnd/>
            <a:tailEnd/>
          </a:ln>
        </p:spPr>
        <p:txBody>
          <a:bodyPr>
            <a:spAutoFit/>
          </a:bodyPr>
          <a:lstStyle/>
          <a:p>
            <a:pPr marL="457200" lvl="0" indent="-457200" algn="just">
              <a:buFont typeface="Times New Roman" pitchFamily="18" charset="0"/>
              <a:buAutoNum type="alphaUcPeriod" startAt="7"/>
            </a:pPr>
            <a:r>
              <a:rPr lang="en-US" sz="1800" b="1" i="1" dirty="0">
                <a:effectLst>
                  <a:glow>
                    <a:srgbClr val="000000"/>
                  </a:glow>
                  <a:outerShdw sx="0" sy="0">
                    <a:srgbClr val="000000"/>
                  </a:outerShdw>
                  <a:reflection stA="0" endPos="0" fadeDir="0" sx="0" sy="0"/>
                </a:effectLst>
              </a:rPr>
              <a:t>Building vulnerability functions shall include damage as attributable to </a:t>
            </a:r>
            <a:r>
              <a:rPr lang="en-US" sz="1800" b="1" i="1" dirty="0" err="1">
                <a:effectLst>
                  <a:glow>
                    <a:srgbClr val="000000"/>
                  </a:glow>
                  <a:outerShdw sx="0" sy="0">
                    <a:srgbClr val="000000"/>
                  </a:outerShdw>
                  <a:reflection stA="0" endPos="0" fadeDir="0" sx="0" sy="0"/>
                </a:effectLst>
              </a:rPr>
              <a:t>windspeed</a:t>
            </a:r>
            <a:r>
              <a:rPr lang="en-US" sz="1800" b="1" i="1" dirty="0">
                <a:effectLst>
                  <a:glow>
                    <a:srgbClr val="000000"/>
                  </a:glow>
                  <a:outerShdw sx="0" sy="0">
                    <a:srgbClr val="000000"/>
                  </a:outerShdw>
                  <a:reflection stA="0" endPos="0" fadeDir="0" sx="0" sy="0"/>
                </a:effectLst>
              </a:rPr>
              <a:t> and wind pressure, water infiltration, and missile impact associated with hurricanes. Building vulnerability functions shall not include explicit damage to the building due to flood, storm surge, or wave action</a:t>
            </a:r>
            <a:r>
              <a:rPr lang="en-US" sz="1800" b="1" i="1" dirty="0" smtClean="0">
                <a:effectLst>
                  <a:glow>
                    <a:srgbClr val="000000"/>
                  </a:glow>
                  <a:outerShdw sx="0" sy="0">
                    <a:srgbClr val="000000"/>
                  </a:outerShdw>
                  <a:reflection stA="0" endPos="0" fadeDir="0" sx="0" sy="0"/>
                </a:effectLst>
              </a:rPr>
              <a:t>.</a:t>
            </a:r>
            <a:endParaRPr lang="en-US" sz="1800" b="1" i="1" dirty="0"/>
          </a:p>
        </p:txBody>
      </p:sp>
      <p:sp>
        <p:nvSpPr>
          <p:cNvPr id="16392" name="Text Box 7"/>
          <p:cNvSpPr txBox="1">
            <a:spLocks noChangeArrowheads="1"/>
          </p:cNvSpPr>
          <p:nvPr/>
        </p:nvSpPr>
        <p:spPr bwMode="auto">
          <a:xfrm>
            <a:off x="914400" y="4137721"/>
            <a:ext cx="7588250" cy="1077218"/>
          </a:xfrm>
          <a:prstGeom prst="rect">
            <a:avLst/>
          </a:prstGeom>
          <a:noFill/>
          <a:ln w="9525">
            <a:noFill/>
            <a:miter lim="800000"/>
            <a:headEnd/>
            <a:tailEnd/>
          </a:ln>
        </p:spPr>
        <p:txBody>
          <a:bodyPr wrap="square">
            <a:spAutoFit/>
          </a:bodyPr>
          <a:lstStyle/>
          <a:p>
            <a:pPr algn="just"/>
            <a:r>
              <a:rPr lang="en-US" sz="1600" dirty="0"/>
              <a:t>The vulnerability functions do not explicitly include damage due to flood, storm surge, or wave action.  The vulnerability functions for all models (site-built residential, manufactured homes, low-rise commercial residential, and mid-/high-rise commercial residential) include damage due to wind pressure, missile impact and water infiltration.  </a:t>
            </a:r>
          </a:p>
        </p:txBody>
      </p:sp>
      <p:sp>
        <p:nvSpPr>
          <p:cNvPr id="10" name="Slide Number Placeholder 1"/>
          <p:cNvSpPr txBox="1">
            <a:spLocks/>
          </p:cNvSpPr>
          <p:nvPr/>
        </p:nvSpPr>
        <p:spPr bwMode="auto">
          <a:xfrm>
            <a:off x="320675" y="63865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mtClean="0"/>
              <a:t>V-1 slide </a:t>
            </a:r>
            <a:fld id="{3BCE461E-DC3B-414A-A9AA-EC72BA01200E}" type="slidenum">
              <a:rPr lang="en-US" smtClean="0"/>
              <a:pPr>
                <a:defRPr/>
              </a:pPr>
              <a:t>48</a:t>
            </a:fld>
            <a:endParaRPr lang="en-US"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4076127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4294967295"/>
          </p:nvPr>
        </p:nvSpPr>
        <p:spPr>
          <a:xfrm>
            <a:off x="5400675" y="6429375"/>
            <a:ext cx="3743325" cy="265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FCHLPM</a:t>
            </a:r>
          </a:p>
        </p:txBody>
      </p:sp>
      <p:sp>
        <p:nvSpPr>
          <p:cNvPr id="9219" name="Rectangle 2"/>
          <p:cNvSpPr>
            <a:spLocks noGrp="1" noChangeArrowheads="1"/>
          </p:cNvSpPr>
          <p:nvPr>
            <p:ph type="title"/>
          </p:nvPr>
        </p:nvSpPr>
        <p:spPr>
          <a:xfrm>
            <a:off x="536575" y="2070100"/>
            <a:ext cx="8331200" cy="2778125"/>
          </a:xfrm>
        </p:spPr>
        <p:txBody>
          <a:bodyPr/>
          <a:lstStyle/>
          <a:p>
            <a:r>
              <a:rPr lang="en-US" sz="4800" b="1" dirty="0" smtClean="0"/>
              <a:t>Standard V-2</a:t>
            </a:r>
            <a:r>
              <a:rPr lang="en-US" sz="4800" dirty="0" smtClean="0"/>
              <a:t/>
            </a:r>
            <a:br>
              <a:rPr lang="en-US" sz="4800" dirty="0" smtClean="0"/>
            </a:br>
            <a:r>
              <a:rPr lang="en-US" sz="4800" b="1" dirty="0" smtClean="0"/>
              <a:t>	</a:t>
            </a:r>
            <a:r>
              <a:rPr lang="en-US" sz="4800" dirty="0" smtClean="0"/>
              <a:t>Derivation of Contents and Time Element Vulnerability Functions</a:t>
            </a:r>
          </a:p>
        </p:txBody>
      </p:sp>
      <p:sp>
        <p:nvSpPr>
          <p:cNvPr id="9222" name="Rectangle 5"/>
          <p:cNvSpPr>
            <a:spLocks noChangeArrowheads="1"/>
          </p:cNvSpPr>
          <p:nvPr/>
        </p:nvSpPr>
        <p:spPr bwMode="auto">
          <a:xfrm>
            <a:off x="355600" y="3403600"/>
            <a:ext cx="8585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8"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61205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Research Objectives</a:t>
            </a:r>
          </a:p>
        </p:txBody>
      </p:sp>
      <p:grpSp>
        <p:nvGrpSpPr>
          <p:cNvPr id="23555" name="Group 3"/>
          <p:cNvGrpSpPr>
            <a:grpSpLocks/>
          </p:cNvGrpSpPr>
          <p:nvPr/>
        </p:nvGrpSpPr>
        <p:grpSpPr bwMode="auto">
          <a:xfrm>
            <a:off x="776288" y="1931988"/>
            <a:ext cx="1919287" cy="2146300"/>
            <a:chOff x="352" y="1243"/>
            <a:chExt cx="1209" cy="1352"/>
          </a:xfrm>
        </p:grpSpPr>
        <p:pic>
          <p:nvPicPr>
            <p:cNvPr id="23584" name="Picture 4" descr="FLmap 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1456"/>
              <a:ext cx="1180"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 y="1630"/>
              <a:ext cx="53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Text Box 6"/>
            <p:cNvSpPr txBox="1">
              <a:spLocks noChangeArrowheads="1"/>
            </p:cNvSpPr>
            <p:nvPr/>
          </p:nvSpPr>
          <p:spPr bwMode="auto">
            <a:xfrm>
              <a:off x="354" y="1243"/>
              <a:ext cx="120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 Determine types</a:t>
              </a:r>
            </a:p>
          </p:txBody>
        </p:sp>
      </p:grpSp>
      <p:grpSp>
        <p:nvGrpSpPr>
          <p:cNvPr id="23556" name="Group 7"/>
          <p:cNvGrpSpPr>
            <a:grpSpLocks/>
          </p:cNvGrpSpPr>
          <p:nvPr/>
        </p:nvGrpSpPr>
        <p:grpSpPr bwMode="auto">
          <a:xfrm>
            <a:off x="5853113" y="1876425"/>
            <a:ext cx="2719387" cy="2124075"/>
            <a:chOff x="3687" y="1182"/>
            <a:chExt cx="1713" cy="1338"/>
          </a:xfrm>
        </p:grpSpPr>
        <p:pic>
          <p:nvPicPr>
            <p:cNvPr id="23582" name="Picture 8" descr="roof_de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1416"/>
              <a:ext cx="1277"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83" name="Text Box 9"/>
            <p:cNvSpPr txBox="1">
              <a:spLocks noChangeArrowheads="1"/>
            </p:cNvSpPr>
            <p:nvPr/>
          </p:nvSpPr>
          <p:spPr bwMode="auto">
            <a:xfrm>
              <a:off x="3687" y="1182"/>
              <a:ext cx="171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Quantify wind resistance</a:t>
              </a:r>
            </a:p>
          </p:txBody>
        </p:sp>
      </p:grpSp>
      <p:grpSp>
        <p:nvGrpSpPr>
          <p:cNvPr id="23557" name="Group 10"/>
          <p:cNvGrpSpPr>
            <a:grpSpLocks/>
          </p:cNvGrpSpPr>
          <p:nvPr/>
        </p:nvGrpSpPr>
        <p:grpSpPr bwMode="auto">
          <a:xfrm>
            <a:off x="3438525" y="1782763"/>
            <a:ext cx="2428875" cy="2416175"/>
            <a:chOff x="2438" y="2671"/>
            <a:chExt cx="1530" cy="1522"/>
          </a:xfrm>
        </p:grpSpPr>
        <p:pic>
          <p:nvPicPr>
            <p:cNvPr id="23580" name="Picture 11" descr="house_pressur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 y="3063"/>
              <a:ext cx="153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Text Box 12"/>
            <p:cNvSpPr txBox="1">
              <a:spLocks noChangeArrowheads="1"/>
            </p:cNvSpPr>
            <p:nvPr/>
          </p:nvSpPr>
          <p:spPr bwMode="auto">
            <a:xfrm>
              <a:off x="2548" y="2671"/>
              <a:ext cx="12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Translate wind speed into loads</a:t>
              </a:r>
            </a:p>
          </p:txBody>
        </p:sp>
      </p:grpSp>
      <p:grpSp>
        <p:nvGrpSpPr>
          <p:cNvPr id="23558" name="Group 13"/>
          <p:cNvGrpSpPr>
            <a:grpSpLocks/>
          </p:cNvGrpSpPr>
          <p:nvPr/>
        </p:nvGrpSpPr>
        <p:grpSpPr bwMode="auto">
          <a:xfrm>
            <a:off x="1747838" y="4121150"/>
            <a:ext cx="6127750" cy="2344738"/>
            <a:chOff x="1101" y="2596"/>
            <a:chExt cx="3860" cy="1477"/>
          </a:xfrm>
        </p:grpSpPr>
        <p:sp>
          <p:nvSpPr>
            <p:cNvPr id="23566" name="Text Box 14"/>
            <p:cNvSpPr txBox="1">
              <a:spLocks noChangeArrowheads="1"/>
            </p:cNvSpPr>
            <p:nvPr/>
          </p:nvSpPr>
          <p:spPr bwMode="auto">
            <a:xfrm>
              <a:off x="1477" y="3823"/>
              <a:ext cx="17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Monte Carlo Simulation </a:t>
              </a:r>
            </a:p>
          </p:txBody>
        </p:sp>
        <p:grpSp>
          <p:nvGrpSpPr>
            <p:cNvPr id="23567" name="Group 15"/>
            <p:cNvGrpSpPr>
              <a:grpSpLocks/>
            </p:cNvGrpSpPr>
            <p:nvPr/>
          </p:nvGrpSpPr>
          <p:grpSpPr bwMode="auto">
            <a:xfrm>
              <a:off x="1101" y="2596"/>
              <a:ext cx="3860" cy="1255"/>
              <a:chOff x="1101" y="2596"/>
              <a:chExt cx="3860" cy="1255"/>
            </a:xfrm>
          </p:grpSpPr>
          <p:grpSp>
            <p:nvGrpSpPr>
              <p:cNvPr id="23568" name="Group 16"/>
              <p:cNvGrpSpPr>
                <a:grpSpLocks/>
              </p:cNvGrpSpPr>
              <p:nvPr/>
            </p:nvGrpSpPr>
            <p:grpSpPr bwMode="auto">
              <a:xfrm>
                <a:off x="1728" y="2990"/>
                <a:ext cx="1150" cy="861"/>
                <a:chOff x="929" y="3008"/>
                <a:chExt cx="1150" cy="861"/>
              </a:xfrm>
            </p:grpSpPr>
            <p:pic>
              <p:nvPicPr>
                <p:cNvPr id="23570" name="Picture 17" descr="j0282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 y="3008"/>
                  <a:ext cx="1150"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1" name="Group 18"/>
                <p:cNvGrpSpPr>
                  <a:grpSpLocks/>
                </p:cNvGrpSpPr>
                <p:nvPr/>
              </p:nvGrpSpPr>
              <p:grpSpPr bwMode="auto">
                <a:xfrm>
                  <a:off x="1228" y="3183"/>
                  <a:ext cx="433" cy="261"/>
                  <a:chOff x="2536" y="2737"/>
                  <a:chExt cx="1877" cy="1181"/>
                </a:xfrm>
              </p:grpSpPr>
              <p:pic>
                <p:nvPicPr>
                  <p:cNvPr id="23572" name="Picture 19" descr="j02026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 y="2737"/>
                    <a:ext cx="1877"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3" name="Group 20"/>
                  <p:cNvGrpSpPr>
                    <a:grpSpLocks/>
                  </p:cNvGrpSpPr>
                  <p:nvPr/>
                </p:nvGrpSpPr>
                <p:grpSpPr bwMode="auto">
                  <a:xfrm>
                    <a:off x="3250" y="2908"/>
                    <a:ext cx="749" cy="747"/>
                    <a:chOff x="3250" y="2908"/>
                    <a:chExt cx="749" cy="747"/>
                  </a:xfrm>
                </p:grpSpPr>
                <p:sp>
                  <p:nvSpPr>
                    <p:cNvPr id="23574" name="Rectangle 21"/>
                    <p:cNvSpPr>
                      <a:spLocks noChangeArrowheads="1"/>
                    </p:cNvSpPr>
                    <p:nvPr/>
                  </p:nvSpPr>
                  <p:spPr bwMode="auto">
                    <a:xfrm>
                      <a:off x="3250" y="3422"/>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75" name="AutoShape 22"/>
                    <p:cNvSpPr>
                      <a:spLocks noChangeArrowheads="1"/>
                    </p:cNvSpPr>
                    <p:nvPr/>
                  </p:nvSpPr>
                  <p:spPr bwMode="auto">
                    <a:xfrm rot="159781">
                      <a:off x="3741" y="2908"/>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3576" name="AutoShape 23"/>
                    <p:cNvSpPr>
                      <a:spLocks noChangeArrowheads="1"/>
                    </p:cNvSpPr>
                    <p:nvPr/>
                  </p:nvSpPr>
                  <p:spPr bwMode="auto">
                    <a:xfrm rot="159781">
                      <a:off x="3622" y="297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3577" name="AutoShape 24"/>
                    <p:cNvSpPr>
                      <a:spLocks noChangeArrowheads="1"/>
                    </p:cNvSpPr>
                    <p:nvPr/>
                  </p:nvSpPr>
                  <p:spPr bwMode="auto">
                    <a:xfrm rot="159781">
                      <a:off x="3502" y="2991"/>
                      <a:ext cx="258" cy="126"/>
                    </a:xfrm>
                    <a:prstGeom prst="parallelogram">
                      <a:avLst>
                        <a:gd name="adj" fmla="val 51190"/>
                      </a:avLst>
                    </a:prstGeom>
                    <a:solidFill>
                      <a:schemeClr val="tx1"/>
                    </a:solidFill>
                    <a:ln w="9525">
                      <a:solidFill>
                        <a:schemeClr val="tx1"/>
                      </a:solidFill>
                      <a:miter lim="800000"/>
                      <a:headEnd/>
                      <a:tailEnd/>
                    </a:ln>
                  </p:spPr>
                  <p:txBody>
                    <a:bodyPr wrap="none" anchor="ctr"/>
                    <a:lstStyle/>
                    <a:p>
                      <a:endParaRPr lang="en-US"/>
                    </a:p>
                  </p:txBody>
                </p:sp>
                <p:sp>
                  <p:nvSpPr>
                    <p:cNvPr id="23578" name="AutoShape 25"/>
                    <p:cNvSpPr>
                      <a:spLocks noChangeArrowheads="1"/>
                    </p:cNvSpPr>
                    <p:nvPr/>
                  </p:nvSpPr>
                  <p:spPr bwMode="auto">
                    <a:xfrm rot="159781">
                      <a:off x="3572" y="292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3579" name="Rectangle 26"/>
                    <p:cNvSpPr>
                      <a:spLocks noChangeArrowheads="1"/>
                    </p:cNvSpPr>
                    <p:nvPr/>
                  </p:nvSpPr>
                  <p:spPr bwMode="auto">
                    <a:xfrm>
                      <a:off x="3750" y="3440"/>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grpSp>
            </p:grpSp>
          </p:grpSp>
          <p:sp>
            <p:nvSpPr>
              <p:cNvPr id="23569" name="AutoShape 27"/>
              <p:cNvSpPr>
                <a:spLocks/>
              </p:cNvSpPr>
              <p:nvPr/>
            </p:nvSpPr>
            <p:spPr bwMode="auto">
              <a:xfrm rot="-5400000">
                <a:off x="2897" y="800"/>
                <a:ext cx="267" cy="3860"/>
              </a:xfrm>
              <a:prstGeom prst="leftBrace">
                <a:avLst>
                  <a:gd name="adj1" fmla="val 12047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3559" name="Group 28"/>
          <p:cNvGrpSpPr>
            <a:grpSpLocks/>
          </p:cNvGrpSpPr>
          <p:nvPr/>
        </p:nvGrpSpPr>
        <p:grpSpPr bwMode="auto">
          <a:xfrm>
            <a:off x="4600575" y="5021263"/>
            <a:ext cx="3771900" cy="781050"/>
            <a:chOff x="2898" y="3163"/>
            <a:chExt cx="2376" cy="492"/>
          </a:xfrm>
        </p:grpSpPr>
        <p:sp>
          <p:nvSpPr>
            <p:cNvPr id="23562" name="AutoShape 29"/>
            <p:cNvSpPr>
              <a:spLocks noChangeArrowheads="1"/>
            </p:cNvSpPr>
            <p:nvPr/>
          </p:nvSpPr>
          <p:spPr bwMode="auto">
            <a:xfrm>
              <a:off x="2898" y="3325"/>
              <a:ext cx="404" cy="232"/>
            </a:xfrm>
            <a:prstGeom prst="rightArrow">
              <a:avLst>
                <a:gd name="adj1" fmla="val 50000"/>
                <a:gd name="adj2" fmla="val 43534"/>
              </a:avLst>
            </a:prstGeom>
            <a:solidFill>
              <a:schemeClr val="accent1"/>
            </a:solidFill>
            <a:ln w="9525">
              <a:solidFill>
                <a:schemeClr val="tx1"/>
              </a:solidFill>
              <a:miter lim="800000"/>
              <a:headEnd/>
              <a:tailEnd/>
            </a:ln>
          </p:spPr>
          <p:txBody>
            <a:bodyPr wrap="none" anchor="ctr"/>
            <a:lstStyle/>
            <a:p>
              <a:endParaRPr lang="en-US"/>
            </a:p>
          </p:txBody>
        </p:sp>
        <p:pic>
          <p:nvPicPr>
            <p:cNvPr id="23563" name="Picture 30" descr="j02303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2" y="3165"/>
              <a:ext cx="7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31"/>
            <p:cNvSpPr txBox="1">
              <a:spLocks noChangeArrowheads="1"/>
            </p:cNvSpPr>
            <p:nvPr/>
          </p:nvSpPr>
          <p:spPr bwMode="auto">
            <a:xfrm>
              <a:off x="3391" y="3163"/>
              <a:ext cx="4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t>%</a:t>
              </a:r>
            </a:p>
          </p:txBody>
        </p:sp>
        <p:sp>
          <p:nvSpPr>
            <p:cNvPr id="23565" name="Text Box 32"/>
            <p:cNvSpPr txBox="1">
              <a:spLocks noChangeArrowheads="1"/>
            </p:cNvSpPr>
            <p:nvPr/>
          </p:nvSpPr>
          <p:spPr bwMode="auto">
            <a:xfrm>
              <a:off x="4550" y="3181"/>
              <a:ext cx="7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Quantify </a:t>
              </a:r>
            </a:p>
            <a:p>
              <a:pPr eaLnBrk="1" hangingPunct="1"/>
              <a:r>
                <a:rPr lang="en-US" sz="2000"/>
                <a:t>damages</a:t>
              </a:r>
            </a:p>
          </p:txBody>
        </p:sp>
      </p:grpSp>
      <p:sp>
        <p:nvSpPr>
          <p:cNvPr id="494625" name="Freeform 33"/>
          <p:cNvSpPr>
            <a:spLocks/>
          </p:cNvSpPr>
          <p:nvPr/>
        </p:nvSpPr>
        <p:spPr bwMode="auto">
          <a:xfrm>
            <a:off x="846138" y="234473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494627" name="Rectangle 35"/>
          <p:cNvSpPr>
            <a:spLocks noChangeArrowheads="1"/>
          </p:cNvSpPr>
          <p:nvPr/>
        </p:nvSpPr>
        <p:spPr bwMode="auto">
          <a:xfrm>
            <a:off x="3098800" y="1727200"/>
            <a:ext cx="2844800"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5</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4625"/>
                                        </p:tgtEl>
                                        <p:attrNameLst>
                                          <p:attrName>style.visibility</p:attrName>
                                        </p:attrNameLst>
                                      </p:cBhvr>
                                      <p:to>
                                        <p:strVal val="visible"/>
                                      </p:to>
                                    </p:set>
                                    <p:animEffect transition="in" filter="blinds(horizontal)">
                                      <p:cBhvr>
                                        <p:cTn id="7" dur="500"/>
                                        <p:tgtEl>
                                          <p:spTgt spid="494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94627"/>
                                        </p:tgtEl>
                                        <p:attrNameLst>
                                          <p:attrName>style.visibility</p:attrName>
                                        </p:attrNameLst>
                                      </p:cBhvr>
                                      <p:to>
                                        <p:strVal val="visible"/>
                                      </p:to>
                                    </p:set>
                                    <p:animEffect transition="in" filter="diamond(in)">
                                      <p:cBhvr>
                                        <p:cTn id="12" dur="2000"/>
                                        <p:tgtEl>
                                          <p:spTgt spid="49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5" grpId="0" animBg="1"/>
      <p:bldP spid="4946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4294967295"/>
          </p:nvPr>
        </p:nvSpPr>
        <p:spPr>
          <a:xfrm>
            <a:off x="5400675" y="6429375"/>
            <a:ext cx="3743325" cy="265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smtClean="0"/>
              <a:t>FCHLPM</a:t>
            </a:r>
          </a:p>
        </p:txBody>
      </p:sp>
      <p:sp>
        <p:nvSpPr>
          <p:cNvPr id="10243"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V-2</a:t>
            </a:r>
            <a:endParaRPr lang="en-US" sz="3600" dirty="0" smtClean="0"/>
          </a:p>
        </p:txBody>
      </p:sp>
      <p:sp>
        <p:nvSpPr>
          <p:cNvPr id="10246" name="Rectangle 5"/>
          <p:cNvSpPr>
            <a:spLocks noChangeArrowheads="1"/>
          </p:cNvSpPr>
          <p:nvPr/>
        </p:nvSpPr>
        <p:spPr bwMode="auto">
          <a:xfrm>
            <a:off x="355600" y="3403600"/>
            <a:ext cx="8585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10247" name="Text Box 6"/>
          <p:cNvSpPr txBox="1">
            <a:spLocks noChangeArrowheads="1"/>
          </p:cNvSpPr>
          <p:nvPr/>
        </p:nvSpPr>
        <p:spPr bwMode="auto">
          <a:xfrm>
            <a:off x="889000" y="2489200"/>
            <a:ext cx="7696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87338" lvl="0" indent="-287338" algn="l"/>
            <a:r>
              <a:rPr lang="en-US" sz="1800" b="1" i="1" dirty="0" smtClean="0">
                <a:effectLst>
                  <a:glow>
                    <a:srgbClr val="000000"/>
                  </a:glow>
                  <a:outerShdw sx="0" sy="0">
                    <a:srgbClr val="000000"/>
                  </a:outerShdw>
                  <a:reflection stA="0" endPos="0" fadeDir="0" sx="0" sy="0"/>
                </a:effectLst>
              </a:rPr>
              <a:t>A. Development </a:t>
            </a:r>
            <a:r>
              <a:rPr lang="en-US" sz="1800" b="1" i="1" dirty="0">
                <a:effectLst>
                  <a:glow>
                    <a:srgbClr val="000000"/>
                  </a:glow>
                  <a:outerShdw sx="0" sy="0">
                    <a:srgbClr val="000000"/>
                  </a:outerShdw>
                  <a:reflection stA="0" endPos="0" fadeDir="0" sx="0" sy="0"/>
                </a:effectLst>
              </a:rPr>
              <a:t>of the contents and time element vulnerability functions shall be based on at least one of the following: (1) insurance claims data, (2) tests, (3) rational structural analysis, and (4) post-event site investigations. Any development of the contents and time element vulnerability functions based on rational structural analysis, post-event site investigations, and tests shall be supported by historical data</a:t>
            </a:r>
            <a:r>
              <a:rPr lang="en-US" sz="1800" dirty="0"/>
              <a:t>.</a:t>
            </a:r>
            <a:endParaRPr lang="en-US" sz="1800" b="1" i="1" dirty="0">
              <a:effectLst>
                <a:glow>
                  <a:srgbClr val="000000"/>
                </a:glow>
                <a:outerShdw sx="0" sy="0">
                  <a:srgbClr val="000000"/>
                </a:outerShdw>
                <a:reflection stA="0" endPos="0" fadeDir="0" sx="0" sy="0"/>
              </a:effectLst>
            </a:endParaRPr>
          </a:p>
        </p:txBody>
      </p:sp>
      <p:sp>
        <p:nvSpPr>
          <p:cNvPr id="10248" name="Text Box 7"/>
          <p:cNvSpPr txBox="1">
            <a:spLocks noChangeArrowheads="1"/>
          </p:cNvSpPr>
          <p:nvPr/>
        </p:nvSpPr>
        <p:spPr bwMode="auto">
          <a:xfrm>
            <a:off x="1095022" y="4368800"/>
            <a:ext cx="749017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t> </a:t>
            </a:r>
          </a:p>
          <a:p>
            <a:pPr algn="just"/>
            <a:r>
              <a:rPr lang="en-US" sz="1600" dirty="0"/>
              <a:t>The development of the vulnerabilities is based on a component approach that combines engineering modeling, simulations with engineering judgment, and insurance claims data.  The content and time element vulnerabilities are extrapolated from the building damage on the basis of expert opinion and post-events site investigations of areas impacted by recent hurricanes and are confirmed using historical claims data.</a:t>
            </a:r>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V-2 slide </a:t>
            </a:r>
            <a:fld id="{3BCE461E-DC3B-414A-A9AA-EC72BA01200E}" type="slidenum">
              <a:rPr lang="en-US" sz="1400" smtClean="0"/>
              <a:pPr>
                <a:defRPr/>
              </a:pPr>
              <a:t>50</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3897833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4294967295"/>
          </p:nvPr>
        </p:nvSpPr>
        <p:spPr>
          <a:xfrm>
            <a:off x="5400675" y="6429375"/>
            <a:ext cx="3743325" cy="265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FCHLPM</a:t>
            </a:r>
          </a:p>
        </p:txBody>
      </p:sp>
      <p:sp>
        <p:nvSpPr>
          <p:cNvPr id="10243"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V-2</a:t>
            </a:r>
            <a:endParaRPr lang="en-US" sz="3600" dirty="0" smtClean="0"/>
          </a:p>
        </p:txBody>
      </p:sp>
      <p:sp>
        <p:nvSpPr>
          <p:cNvPr id="10246" name="Rectangle 5"/>
          <p:cNvSpPr>
            <a:spLocks noChangeArrowheads="1"/>
          </p:cNvSpPr>
          <p:nvPr/>
        </p:nvSpPr>
        <p:spPr bwMode="auto">
          <a:xfrm>
            <a:off x="355600" y="3403600"/>
            <a:ext cx="8585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10247" name="Text Box 6"/>
          <p:cNvSpPr txBox="1">
            <a:spLocks noChangeArrowheads="1"/>
          </p:cNvSpPr>
          <p:nvPr/>
        </p:nvSpPr>
        <p:spPr bwMode="auto">
          <a:xfrm>
            <a:off x="888999" y="2489200"/>
            <a:ext cx="77357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95288" indent="-395288" algn="just" eaLnBrk="1" hangingPunct="1"/>
            <a:r>
              <a:rPr lang="en-US" sz="1800" b="1" i="1" dirty="0"/>
              <a:t>B</a:t>
            </a:r>
            <a:r>
              <a:rPr lang="en-US" sz="1800" b="1" i="1" dirty="0" smtClean="0"/>
              <a:t>. </a:t>
            </a:r>
            <a:r>
              <a:rPr lang="en-US" sz="1800" b="1" i="1" dirty="0"/>
              <a:t>The relationship between the modeled building and contents vulnerability functions and historical building and contents losses shall be </a:t>
            </a:r>
            <a:r>
              <a:rPr lang="en-US" sz="1800" b="1" i="1" dirty="0" smtClean="0"/>
              <a:t>reasonable.</a:t>
            </a:r>
            <a:endParaRPr lang="en-US" sz="1800" b="1" i="1" dirty="0"/>
          </a:p>
        </p:txBody>
      </p:sp>
      <p:sp>
        <p:nvSpPr>
          <p:cNvPr id="10248" name="Text Box 7"/>
          <p:cNvSpPr txBox="1">
            <a:spLocks noChangeArrowheads="1"/>
          </p:cNvSpPr>
          <p:nvPr/>
        </p:nvSpPr>
        <p:spPr bwMode="auto">
          <a:xfrm>
            <a:off x="1189466" y="3713381"/>
            <a:ext cx="70329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en-US" sz="1600" dirty="0"/>
              <a:t>The relationship between the modeled structure and the contents vulnerability functions is reasonable, on the basis of the relationship between historical structure and contents losses.</a:t>
            </a:r>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V-2 slide </a:t>
            </a:r>
            <a:fld id="{3BCE461E-DC3B-414A-A9AA-EC72BA01200E}" type="slidenum">
              <a:rPr lang="en-US" sz="1400" smtClean="0"/>
              <a:pPr>
                <a:defRPr/>
              </a:pPr>
              <a:t>51</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1466046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4294967295"/>
          </p:nvPr>
        </p:nvSpPr>
        <p:spPr>
          <a:xfrm>
            <a:off x="5400675" y="6429375"/>
            <a:ext cx="3743325" cy="265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FCHLPM</a:t>
            </a:r>
          </a:p>
        </p:txBody>
      </p:sp>
      <p:sp>
        <p:nvSpPr>
          <p:cNvPr id="11267"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V-2</a:t>
            </a:r>
            <a:endParaRPr lang="en-US" sz="3600" dirty="0" smtClean="0"/>
          </a:p>
        </p:txBody>
      </p:sp>
      <p:sp>
        <p:nvSpPr>
          <p:cNvPr id="11270" name="Rectangle 5"/>
          <p:cNvSpPr>
            <a:spLocks noChangeArrowheads="1"/>
          </p:cNvSpPr>
          <p:nvPr/>
        </p:nvSpPr>
        <p:spPr bwMode="auto">
          <a:xfrm>
            <a:off x="355600" y="3403600"/>
            <a:ext cx="8585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11271" name="Text Box 6"/>
          <p:cNvSpPr txBox="1">
            <a:spLocks noChangeArrowheads="1"/>
          </p:cNvSpPr>
          <p:nvPr/>
        </p:nvSpPr>
        <p:spPr bwMode="auto">
          <a:xfrm>
            <a:off x="914400" y="2489200"/>
            <a:ext cx="7473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38138" indent="-338138" algn="just"/>
            <a:r>
              <a:rPr lang="en-US" sz="1800" b="1" i="1" dirty="0"/>
              <a:t>C</a:t>
            </a:r>
            <a:r>
              <a:rPr lang="en-US" sz="1800" b="1" i="1" dirty="0" smtClean="0"/>
              <a:t>. </a:t>
            </a:r>
            <a:r>
              <a:rPr lang="en-US" sz="1800" b="1" i="1" dirty="0"/>
              <a:t>Time element vulnerability function derivations shall consider the estimated time required to repair or replace the property.</a:t>
            </a:r>
          </a:p>
        </p:txBody>
      </p:sp>
      <p:sp>
        <p:nvSpPr>
          <p:cNvPr id="11272" name="Text Box 7"/>
          <p:cNvSpPr txBox="1">
            <a:spLocks noChangeArrowheads="1"/>
          </p:cNvSpPr>
          <p:nvPr/>
        </p:nvSpPr>
        <p:spPr bwMode="auto">
          <a:xfrm>
            <a:off x="1320800" y="3568700"/>
            <a:ext cx="70668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600" dirty="0"/>
              <a:t>Time element vulnerability function derivations consider the estimated time required to repair or replace the property.</a:t>
            </a:r>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V-2 slide </a:t>
            </a:r>
            <a:fld id="{3BCE461E-DC3B-414A-A9AA-EC72BA01200E}" type="slidenum">
              <a:rPr lang="en-US" sz="1400" smtClean="0"/>
              <a:pPr>
                <a:defRPr/>
              </a:pPr>
              <a:t>52</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2644299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4294967295"/>
          </p:nvPr>
        </p:nvSpPr>
        <p:spPr>
          <a:xfrm>
            <a:off x="5400675" y="6573838"/>
            <a:ext cx="3743325" cy="265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FCHLPM</a:t>
            </a:r>
          </a:p>
        </p:txBody>
      </p:sp>
      <p:sp>
        <p:nvSpPr>
          <p:cNvPr id="12291" name="Rectangle 2"/>
          <p:cNvSpPr>
            <a:spLocks noGrp="1" noChangeArrowheads="1"/>
          </p:cNvSpPr>
          <p:nvPr>
            <p:ph type="title"/>
          </p:nvPr>
        </p:nvSpPr>
        <p:spPr>
          <a:xfrm>
            <a:off x="914400" y="1716795"/>
            <a:ext cx="7823200" cy="479425"/>
          </a:xfrm>
        </p:spPr>
        <p:txBody>
          <a:bodyPr/>
          <a:lstStyle/>
          <a:p>
            <a:pPr eaLnBrk="1" hangingPunct="1"/>
            <a:r>
              <a:rPr lang="en-US" sz="3200" b="1" dirty="0" smtClean="0"/>
              <a:t>Standard V-2</a:t>
            </a:r>
            <a:endParaRPr lang="en-US" sz="3600" dirty="0" smtClean="0"/>
          </a:p>
        </p:txBody>
      </p:sp>
      <p:sp>
        <p:nvSpPr>
          <p:cNvPr id="12294" name="Rectangle 5"/>
          <p:cNvSpPr>
            <a:spLocks noChangeArrowheads="1"/>
          </p:cNvSpPr>
          <p:nvPr/>
        </p:nvSpPr>
        <p:spPr bwMode="auto">
          <a:xfrm>
            <a:off x="355600" y="3403600"/>
            <a:ext cx="8585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12295" name="Text Box 6"/>
          <p:cNvSpPr txBox="1">
            <a:spLocks noChangeArrowheads="1"/>
          </p:cNvSpPr>
          <p:nvPr/>
        </p:nvSpPr>
        <p:spPr bwMode="auto">
          <a:xfrm>
            <a:off x="914400" y="2471804"/>
            <a:ext cx="762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95288" indent="-395288" algn="just" eaLnBrk="1" hangingPunct="1"/>
            <a:r>
              <a:rPr lang="en-US" sz="1800" b="1" i="1" dirty="0"/>
              <a:t>D</a:t>
            </a:r>
            <a:r>
              <a:rPr lang="en-US" sz="1800" b="1" i="1" dirty="0" smtClean="0"/>
              <a:t>. </a:t>
            </a:r>
            <a:r>
              <a:rPr lang="en-US" sz="1800" b="1" i="1" dirty="0"/>
              <a:t>The relationship between the modeled </a:t>
            </a:r>
            <a:r>
              <a:rPr lang="en-US" sz="1800" b="1" i="1" dirty="0" smtClean="0"/>
              <a:t>building </a:t>
            </a:r>
            <a:r>
              <a:rPr lang="en-US" sz="1800" b="1" i="1" dirty="0"/>
              <a:t>and time element vulnerability functions and historical </a:t>
            </a:r>
            <a:r>
              <a:rPr lang="en-US" sz="1800" b="1" i="1" dirty="0" smtClean="0"/>
              <a:t>building and </a:t>
            </a:r>
            <a:r>
              <a:rPr lang="en-US" sz="1800" b="1" i="1" dirty="0"/>
              <a:t>time element losses shall be reasonable.</a:t>
            </a:r>
            <a:endParaRPr lang="en-US" sz="1800" dirty="0"/>
          </a:p>
        </p:txBody>
      </p:sp>
      <p:sp>
        <p:nvSpPr>
          <p:cNvPr id="12296" name="Text Box 7"/>
          <p:cNvSpPr txBox="1">
            <a:spLocks noChangeArrowheads="1"/>
          </p:cNvSpPr>
          <p:nvPr/>
        </p:nvSpPr>
        <p:spPr bwMode="auto">
          <a:xfrm>
            <a:off x="882650" y="3556000"/>
            <a:ext cx="764698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en-US" sz="1600" dirty="0"/>
              <a:t>For Personal Residential risks the model uses time element vulnerability functions derived from the relationship between building damage and additional living expense</a:t>
            </a:r>
            <a:r>
              <a:rPr lang="en-US" sz="1600" dirty="0" smtClean="0"/>
              <a:t>. </a:t>
            </a:r>
            <a:r>
              <a:rPr lang="en-US" sz="1600" dirty="0"/>
              <a:t>The vulnerability functions have been calibrated using historical claims data on building and additional living expense.</a:t>
            </a:r>
          </a:p>
          <a:p>
            <a:pPr algn="just"/>
            <a:r>
              <a:rPr lang="en-US" sz="1600" dirty="0"/>
              <a:t> </a:t>
            </a:r>
          </a:p>
          <a:p>
            <a:pPr algn="just"/>
            <a:r>
              <a:rPr lang="en-US" sz="1600" dirty="0"/>
              <a:t>For Commercial Residential risks the relationship between modeled structure and time element loss costs is reasonable. Since no historical loss data were available for calibration, the relationship combines engineering and actuarial judgment.</a:t>
            </a:r>
          </a:p>
          <a:p>
            <a:pPr algn="just" eaLnBrk="1" hangingPunct="1"/>
            <a:r>
              <a:rPr lang="en-US" sz="1400" b="1" i="1" dirty="0"/>
              <a:t> </a:t>
            </a:r>
            <a:endParaRPr lang="en-US" sz="1400" dirty="0"/>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V-2 slide </a:t>
            </a:r>
            <a:fld id="{3BCE461E-DC3B-414A-A9AA-EC72BA01200E}" type="slidenum">
              <a:rPr lang="en-US" sz="1400" smtClean="0"/>
              <a:pPr>
                <a:defRPr/>
              </a:pPr>
              <a:t>53</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1667378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4294967295"/>
          </p:nvPr>
        </p:nvSpPr>
        <p:spPr>
          <a:xfrm>
            <a:off x="5400675" y="6573838"/>
            <a:ext cx="3743325" cy="2651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FCHLPM</a:t>
            </a:r>
          </a:p>
        </p:txBody>
      </p:sp>
      <p:sp>
        <p:nvSpPr>
          <p:cNvPr id="13315" name="Rectangle 2"/>
          <p:cNvSpPr>
            <a:spLocks noGrp="1" noChangeArrowheads="1"/>
          </p:cNvSpPr>
          <p:nvPr>
            <p:ph type="title"/>
          </p:nvPr>
        </p:nvSpPr>
        <p:spPr>
          <a:xfrm>
            <a:off x="914401" y="1707797"/>
            <a:ext cx="7823200" cy="479425"/>
          </a:xfrm>
        </p:spPr>
        <p:txBody>
          <a:bodyPr/>
          <a:lstStyle/>
          <a:p>
            <a:pPr eaLnBrk="1" hangingPunct="1"/>
            <a:r>
              <a:rPr lang="en-US" sz="3200" b="1" dirty="0" smtClean="0"/>
              <a:t>Standard V-2</a:t>
            </a:r>
            <a:endParaRPr lang="en-US" sz="3600" dirty="0" smtClean="0"/>
          </a:p>
        </p:txBody>
      </p:sp>
      <p:sp>
        <p:nvSpPr>
          <p:cNvPr id="13318" name="Rectangle 5"/>
          <p:cNvSpPr>
            <a:spLocks noChangeArrowheads="1"/>
          </p:cNvSpPr>
          <p:nvPr/>
        </p:nvSpPr>
        <p:spPr bwMode="auto">
          <a:xfrm>
            <a:off x="355600" y="3403600"/>
            <a:ext cx="8585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838200" indent="-838200">
              <a:lnSpc>
                <a:spcPts val="3400"/>
              </a:lnSpc>
            </a:pPr>
            <a:endParaRPr lang="en-US" sz="2800" b="1">
              <a:solidFill>
                <a:schemeClr val="tx2"/>
              </a:solidFill>
            </a:endParaRPr>
          </a:p>
        </p:txBody>
      </p:sp>
      <p:sp>
        <p:nvSpPr>
          <p:cNvPr id="13319" name="Text Box 6"/>
          <p:cNvSpPr txBox="1">
            <a:spLocks noChangeArrowheads="1"/>
          </p:cNvSpPr>
          <p:nvPr/>
        </p:nvSpPr>
        <p:spPr bwMode="auto">
          <a:xfrm>
            <a:off x="914400" y="2187222"/>
            <a:ext cx="76199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i="1" dirty="0"/>
              <a:t> </a:t>
            </a:r>
            <a:endParaRPr lang="en-US" sz="2000" dirty="0"/>
          </a:p>
          <a:p>
            <a:pPr marL="282575" indent="-282575" algn="just" eaLnBrk="1" hangingPunct="1"/>
            <a:r>
              <a:rPr lang="en-US" sz="1800" b="1" i="1" dirty="0"/>
              <a:t>E</a:t>
            </a:r>
            <a:r>
              <a:rPr lang="en-US" sz="1800" b="1" i="1" dirty="0" smtClean="0"/>
              <a:t>. </a:t>
            </a:r>
            <a:r>
              <a:rPr lang="en-US" sz="1800" b="1" i="1" dirty="0"/>
              <a:t>Time element vulnerability functions used by the model shall include time element coverage claims associated with wind, flood, and storm surge damage to the infrastructure caused by a hurricane.</a:t>
            </a:r>
            <a:endParaRPr lang="en-US" sz="1800" dirty="0"/>
          </a:p>
        </p:txBody>
      </p:sp>
      <p:sp>
        <p:nvSpPr>
          <p:cNvPr id="13320" name="Text Box 7"/>
          <p:cNvSpPr txBox="1">
            <a:spLocks noChangeArrowheads="1"/>
          </p:cNvSpPr>
          <p:nvPr/>
        </p:nvSpPr>
        <p:spPr bwMode="auto">
          <a:xfrm>
            <a:off x="914401" y="3819525"/>
            <a:ext cx="74691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r>
              <a:rPr lang="en-US" sz="1600" dirty="0"/>
              <a:t>The time element vulnerability functions produced by the model consider time element claims arising from wind, flood, and storm surge damage to the infrastructure.  The model does not distinguish explicitly between direct and indirect loss</a:t>
            </a:r>
            <a:r>
              <a:rPr lang="en-US" sz="1600" dirty="0" smtClean="0"/>
              <a:t>. </a:t>
            </a:r>
            <a:r>
              <a:rPr lang="en-US" sz="1600" dirty="0"/>
              <a:t>For Personal Residential risks the time element vulnerability functions were calibrated against claims data that include both types of losses. For Commercial Residential risks the recognition of claims due to indirect loss is based on judgment since no historical loss data were available for calibration.</a:t>
            </a:r>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V-2 slide </a:t>
            </a:r>
            <a:fld id="{3BCE461E-DC3B-414A-A9AA-EC72BA01200E}" type="slidenum">
              <a:rPr lang="en-US" sz="1400" smtClean="0"/>
              <a:pPr>
                <a:defRPr/>
              </a:pPr>
              <a:t>54</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2182737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812800" y="2070100"/>
            <a:ext cx="7823200" cy="2778125"/>
          </a:xfrm>
        </p:spPr>
        <p:txBody>
          <a:bodyPr/>
          <a:lstStyle/>
          <a:p>
            <a:pPr eaLnBrk="1" hangingPunct="1"/>
            <a:r>
              <a:rPr lang="en-US" sz="4800" b="1" dirty="0" smtClean="0"/>
              <a:t>Standard V-3</a:t>
            </a:r>
            <a:r>
              <a:rPr lang="en-US" sz="4800" dirty="0" smtClean="0"/>
              <a:t/>
            </a:r>
            <a:br>
              <a:rPr lang="en-US" sz="4800" dirty="0" smtClean="0"/>
            </a:br>
            <a:r>
              <a:rPr lang="en-US" b="1" dirty="0" smtClean="0"/>
              <a:t>Mitigation Measures</a:t>
            </a:r>
            <a:r>
              <a:rPr lang="en-US" dirty="0" smtClean="0"/>
              <a:t> </a:t>
            </a:r>
          </a:p>
        </p:txBody>
      </p:sp>
      <p:sp>
        <p:nvSpPr>
          <p:cNvPr id="4103"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8"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2891439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914400" y="1442358"/>
            <a:ext cx="7823200" cy="479425"/>
          </a:xfrm>
        </p:spPr>
        <p:txBody>
          <a:bodyPr/>
          <a:lstStyle/>
          <a:p>
            <a:pPr eaLnBrk="1" hangingPunct="1"/>
            <a:r>
              <a:rPr lang="en-US" sz="3200" b="1" dirty="0" smtClean="0"/>
              <a:t>Standard V-3</a:t>
            </a:r>
            <a:endParaRPr lang="en-US" sz="3600" dirty="0" smtClean="0"/>
          </a:p>
        </p:txBody>
      </p:sp>
      <p:sp>
        <p:nvSpPr>
          <p:cNvPr id="5127"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5128" name="Text Box 6"/>
          <p:cNvSpPr txBox="1">
            <a:spLocks noChangeArrowheads="1"/>
          </p:cNvSpPr>
          <p:nvPr/>
        </p:nvSpPr>
        <p:spPr bwMode="auto">
          <a:xfrm>
            <a:off x="599168" y="2150547"/>
            <a:ext cx="7696200" cy="3046988"/>
          </a:xfrm>
          <a:prstGeom prst="rect">
            <a:avLst/>
          </a:prstGeom>
          <a:noFill/>
          <a:ln w="9525">
            <a:noFill/>
            <a:miter lim="800000"/>
            <a:headEnd/>
            <a:tailEnd/>
          </a:ln>
        </p:spPr>
        <p:txBody>
          <a:bodyPr wrap="square">
            <a:spAutoFit/>
          </a:bodyPr>
          <a:lstStyle/>
          <a:p>
            <a:pPr marL="280988" lvl="0" indent="-280988" algn="just"/>
            <a:r>
              <a:rPr lang="en-US" sz="1600" b="1" i="1" dirty="0" smtClean="0"/>
              <a:t>A. </a:t>
            </a:r>
            <a:r>
              <a:rPr lang="en-US" sz="1600" b="1" i="1" dirty="0"/>
              <a:t>Modeling of mitigation measures to improve a building’s hurricane wind resistance, the corresponding effects on vulnerability, and their associated uncertainties shall be theoretically sound and consistent with fundamental engineering principles.  These measures shall include fixtures or construction techniques that enhance the performance of the building and its contents and shall consider:</a:t>
            </a:r>
          </a:p>
          <a:p>
            <a:pPr algn="l"/>
            <a:r>
              <a:rPr lang="en-US" sz="1600" dirty="0"/>
              <a:t> </a:t>
            </a:r>
          </a:p>
          <a:p>
            <a:pPr marL="1200150" lvl="2" indent="-285750" algn="l">
              <a:buFont typeface="Arial" panose="020B0604020202020204" pitchFamily="34" charset="0"/>
              <a:buChar char="•"/>
            </a:pPr>
            <a:r>
              <a:rPr lang="en-US" sz="1600" b="1" i="1" dirty="0"/>
              <a:t>Roof strength</a:t>
            </a:r>
            <a:endParaRPr lang="en-US" sz="1600" dirty="0"/>
          </a:p>
          <a:p>
            <a:pPr marL="1200150" lvl="2" indent="-285750" algn="l">
              <a:buFont typeface="Arial" panose="020B0604020202020204" pitchFamily="34" charset="0"/>
              <a:buChar char="•"/>
            </a:pPr>
            <a:r>
              <a:rPr lang="en-US" sz="1600" b="1" i="1" dirty="0"/>
              <a:t>Roof covering performance</a:t>
            </a:r>
            <a:endParaRPr lang="en-US" sz="1600" dirty="0"/>
          </a:p>
          <a:p>
            <a:pPr marL="1200150" lvl="2" indent="-285750" algn="l">
              <a:buFont typeface="Arial" panose="020B0604020202020204" pitchFamily="34" charset="0"/>
              <a:buChar char="•"/>
            </a:pPr>
            <a:r>
              <a:rPr lang="en-US" sz="1600" b="1" i="1" dirty="0"/>
              <a:t>Roof-to-wall strength</a:t>
            </a:r>
            <a:endParaRPr lang="en-US" sz="1600" dirty="0"/>
          </a:p>
          <a:p>
            <a:pPr marL="1200150" lvl="2" indent="-285750" algn="l">
              <a:buFont typeface="Arial" panose="020B0604020202020204" pitchFamily="34" charset="0"/>
              <a:buChar char="•"/>
            </a:pPr>
            <a:r>
              <a:rPr lang="en-US" sz="1600" b="1" i="1" dirty="0"/>
              <a:t>Wall-to-floor-to-foundation strength</a:t>
            </a:r>
            <a:endParaRPr lang="en-US" sz="1600" dirty="0"/>
          </a:p>
          <a:p>
            <a:pPr marL="1200150" lvl="2" indent="-285750" algn="l">
              <a:buFont typeface="Arial" panose="020B0604020202020204" pitchFamily="34" charset="0"/>
              <a:buChar char="•"/>
            </a:pPr>
            <a:r>
              <a:rPr lang="en-US" sz="1600" b="1" i="1" dirty="0"/>
              <a:t>Opening protection</a:t>
            </a:r>
            <a:endParaRPr lang="en-US" sz="1600" dirty="0"/>
          </a:p>
          <a:p>
            <a:pPr marL="1200150" lvl="2" indent="-285750" algn="l">
              <a:buFont typeface="Arial" panose="020B0604020202020204" pitchFamily="34" charset="0"/>
              <a:buChar char="•"/>
            </a:pPr>
            <a:r>
              <a:rPr lang="en-US" sz="1600" b="1" i="1" dirty="0"/>
              <a:t>Window, door, and skylight strength.</a:t>
            </a:r>
            <a:endParaRPr lang="en-US" sz="1600" dirty="0"/>
          </a:p>
        </p:txBody>
      </p:sp>
      <p:sp>
        <p:nvSpPr>
          <p:cNvPr id="5129" name="Text Box 7"/>
          <p:cNvSpPr txBox="1">
            <a:spLocks noChangeArrowheads="1"/>
          </p:cNvSpPr>
          <p:nvPr/>
        </p:nvSpPr>
        <p:spPr bwMode="auto">
          <a:xfrm>
            <a:off x="990600" y="5309610"/>
            <a:ext cx="7304768" cy="830997"/>
          </a:xfrm>
          <a:prstGeom prst="rect">
            <a:avLst/>
          </a:prstGeom>
          <a:noFill/>
          <a:ln w="9525">
            <a:noFill/>
            <a:miter lim="800000"/>
            <a:headEnd/>
            <a:tailEnd/>
          </a:ln>
        </p:spPr>
        <p:txBody>
          <a:bodyPr wrap="square">
            <a:spAutoFit/>
          </a:bodyPr>
          <a:lstStyle/>
          <a:p>
            <a:pPr algn="just"/>
            <a:r>
              <a:rPr lang="en-US" sz="1600" dirty="0"/>
              <a:t>Modeling of mitigation measures to improve a building’s hurricane wind resistance, the corresponding effects on vulnerability, and their associated uncertainties is theoretically sound and consistent with fundamental engineering principles.</a:t>
            </a:r>
            <a:endParaRPr lang="en-US" sz="1600" dirty="0" smtClean="0"/>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V-3 slide </a:t>
            </a:r>
            <a:fld id="{3BCE461E-DC3B-414A-A9AA-EC72BA01200E}" type="slidenum">
              <a:rPr lang="en-US" sz="1400" smtClean="0"/>
              <a:pPr>
                <a:defRPr/>
              </a:pPr>
              <a:t>56</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4055800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Standard V-3</a:t>
            </a:r>
            <a:endParaRPr lang="en-US" sz="3200" dirty="0"/>
          </a:p>
        </p:txBody>
      </p:sp>
      <p:sp>
        <p:nvSpPr>
          <p:cNvPr id="3" name="Content Placeholder 2"/>
          <p:cNvSpPr>
            <a:spLocks noGrp="1"/>
          </p:cNvSpPr>
          <p:nvPr>
            <p:ph idx="1"/>
          </p:nvPr>
        </p:nvSpPr>
        <p:spPr>
          <a:xfrm>
            <a:off x="697676" y="2468088"/>
            <a:ext cx="7772400" cy="4114800"/>
          </a:xfrm>
        </p:spPr>
        <p:txBody>
          <a:bodyPr/>
          <a:lstStyle/>
          <a:p>
            <a:pPr>
              <a:buNone/>
            </a:pPr>
            <a:r>
              <a:rPr lang="en-US" sz="1600" dirty="0" smtClean="0"/>
              <a:t>The following structures were modeled:</a:t>
            </a:r>
          </a:p>
          <a:p>
            <a:pPr>
              <a:buNone/>
            </a:pPr>
            <a:r>
              <a:rPr lang="en-US" sz="1600" dirty="0" smtClean="0"/>
              <a:t> </a:t>
            </a:r>
          </a:p>
          <a:p>
            <a:pPr>
              <a:buNone/>
            </a:pPr>
            <a:r>
              <a:rPr lang="en-US" sz="1600" dirty="0" smtClean="0"/>
              <a:t>	Base case as defined by Commission</a:t>
            </a:r>
          </a:p>
          <a:p>
            <a:pPr>
              <a:buNone/>
            </a:pPr>
            <a:r>
              <a:rPr lang="en-US" sz="1600" dirty="0" smtClean="0"/>
              <a:t>	Mitigated case as defined by Commission</a:t>
            </a:r>
          </a:p>
          <a:p>
            <a:pPr>
              <a:buNone/>
            </a:pPr>
            <a:r>
              <a:rPr lang="en-US" sz="1600" dirty="0" smtClean="0"/>
              <a:t>	Base plus one mitigation at a time</a:t>
            </a:r>
          </a:p>
          <a:p>
            <a:pPr>
              <a:buNone/>
            </a:pPr>
            <a:r>
              <a:rPr lang="en-US" sz="2000" dirty="0" smtClean="0"/>
              <a:t> </a:t>
            </a:r>
          </a:p>
          <a:p>
            <a:pPr marL="0" indent="0">
              <a:buNone/>
            </a:pPr>
            <a:r>
              <a:rPr lang="en-US" sz="1600" dirty="0" smtClean="0"/>
              <a:t>The mitigations included gable bracing, rated shingles, metal roof, stronger sheathing capacity, stronger roof-to-wall connections, stronger wall-to-sill connections, reinforced </a:t>
            </a:r>
            <a:r>
              <a:rPr lang="en-US" sz="1600" dirty="0"/>
              <a:t>masonry walls</a:t>
            </a:r>
            <a:r>
              <a:rPr lang="en-US" sz="1600" dirty="0" smtClean="0"/>
              <a:t>, multiple opening protection options, and wind/missile resistant glass.</a:t>
            </a:r>
          </a:p>
          <a:p>
            <a:endParaRPr lang="en-US" dirty="0"/>
          </a:p>
        </p:txBody>
      </p:sp>
      <p:sp>
        <p:nvSpPr>
          <p:cNvPr id="6" name="Text Box 6"/>
          <p:cNvSpPr txBox="1">
            <a:spLocks noChangeArrowheads="1"/>
          </p:cNvSpPr>
          <p:nvPr/>
        </p:nvSpPr>
        <p:spPr bwMode="auto">
          <a:xfrm>
            <a:off x="563542" y="1936791"/>
            <a:ext cx="7696200" cy="461665"/>
          </a:xfrm>
          <a:prstGeom prst="rect">
            <a:avLst/>
          </a:prstGeom>
          <a:noFill/>
          <a:ln w="9525">
            <a:noFill/>
            <a:miter lim="800000"/>
            <a:headEnd/>
            <a:tailEnd/>
          </a:ln>
        </p:spPr>
        <p:txBody>
          <a:bodyPr wrap="square">
            <a:spAutoFit/>
          </a:bodyPr>
          <a:lstStyle/>
          <a:p>
            <a:pPr lvl="0" algn="l"/>
            <a:r>
              <a:rPr lang="en-US" sz="2000" b="1" i="1" dirty="0" smtClean="0"/>
              <a:t>Part A: </a:t>
            </a:r>
            <a:r>
              <a:rPr lang="en-US" b="1" i="1" dirty="0" smtClean="0"/>
              <a:t>Continued</a:t>
            </a:r>
            <a:endParaRPr lang="en-US" dirty="0"/>
          </a:p>
        </p:txBody>
      </p:sp>
      <p:sp>
        <p:nvSpPr>
          <p:cNvPr id="7"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V-3 slide </a:t>
            </a:r>
            <a:fld id="{3BCE461E-DC3B-414A-A9AA-EC72BA01200E}" type="slidenum">
              <a:rPr lang="en-US" sz="1400" smtClean="0"/>
              <a:pPr>
                <a:defRPr/>
              </a:pPr>
              <a:t>57</a:t>
            </a:fld>
            <a:endParaRPr lang="en-US" sz="1400" dirty="0"/>
          </a:p>
        </p:txBody>
      </p:sp>
    </p:spTree>
    <p:extLst>
      <p:ext uri="{BB962C8B-B14F-4D97-AF65-F5344CB8AC3E}">
        <p14:creationId xmlns:p14="http://schemas.microsoft.com/office/powerpoint/2010/main" val="423602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914400" y="1714500"/>
            <a:ext cx="7823200" cy="479425"/>
          </a:xfrm>
        </p:spPr>
        <p:txBody>
          <a:bodyPr/>
          <a:lstStyle/>
          <a:p>
            <a:pPr eaLnBrk="1" hangingPunct="1"/>
            <a:r>
              <a:rPr lang="en-US" sz="3200" b="1" dirty="0" smtClean="0"/>
              <a:t>Standard </a:t>
            </a:r>
            <a:r>
              <a:rPr lang="en-US" sz="3600" b="1" dirty="0" smtClean="0"/>
              <a:t>V-3</a:t>
            </a:r>
            <a:endParaRPr lang="en-US" sz="4000" dirty="0" smtClean="0"/>
          </a:p>
        </p:txBody>
      </p:sp>
      <p:sp>
        <p:nvSpPr>
          <p:cNvPr id="6151" name="Rectangle 5"/>
          <p:cNvSpPr>
            <a:spLocks noChangeArrowheads="1"/>
          </p:cNvSpPr>
          <p:nvPr/>
        </p:nvSpPr>
        <p:spPr bwMode="auto">
          <a:xfrm>
            <a:off x="355600" y="3403600"/>
            <a:ext cx="8585200" cy="2447925"/>
          </a:xfrm>
          <a:prstGeom prst="rect">
            <a:avLst/>
          </a:prstGeom>
          <a:noFill/>
          <a:ln w="9525">
            <a:noFill/>
            <a:miter lim="800000"/>
            <a:headEnd/>
            <a:tailEnd/>
          </a:ln>
        </p:spPr>
        <p:txBody>
          <a:bodyPr anchor="ctr"/>
          <a:lstStyle/>
          <a:p>
            <a:pPr marL="838200" indent="-838200">
              <a:lnSpc>
                <a:spcPts val="3400"/>
              </a:lnSpc>
            </a:pPr>
            <a:endParaRPr lang="en-US" sz="2800" b="1">
              <a:solidFill>
                <a:schemeClr val="tx2"/>
              </a:solidFill>
            </a:endParaRPr>
          </a:p>
        </p:txBody>
      </p:sp>
      <p:sp>
        <p:nvSpPr>
          <p:cNvPr id="6152" name="Text Box 6"/>
          <p:cNvSpPr txBox="1">
            <a:spLocks noChangeArrowheads="1"/>
          </p:cNvSpPr>
          <p:nvPr/>
        </p:nvSpPr>
        <p:spPr bwMode="auto">
          <a:xfrm>
            <a:off x="889000" y="2489200"/>
            <a:ext cx="7359650" cy="923330"/>
          </a:xfrm>
          <a:prstGeom prst="rect">
            <a:avLst/>
          </a:prstGeom>
          <a:noFill/>
          <a:ln w="9525">
            <a:noFill/>
            <a:miter lim="800000"/>
            <a:headEnd/>
            <a:tailEnd/>
          </a:ln>
        </p:spPr>
        <p:txBody>
          <a:bodyPr wrap="square">
            <a:spAutoFit/>
          </a:bodyPr>
          <a:lstStyle/>
          <a:p>
            <a:pPr marL="285750" lvl="0" indent="-285750" algn="just"/>
            <a:r>
              <a:rPr lang="en-US" sz="1800" b="1" i="1" dirty="0" smtClean="0"/>
              <a:t>B. Application of mitigation measures that enhance the performance of the building and its contents shall be justified as to the impact on reducing damage whether done individually or in combination.</a:t>
            </a:r>
            <a:endParaRPr lang="en-US" sz="1800" b="1" i="1" dirty="0"/>
          </a:p>
        </p:txBody>
      </p:sp>
      <p:sp>
        <p:nvSpPr>
          <p:cNvPr id="6153" name="Text Box 7"/>
          <p:cNvSpPr txBox="1">
            <a:spLocks noChangeArrowheads="1"/>
          </p:cNvSpPr>
          <p:nvPr/>
        </p:nvSpPr>
        <p:spPr bwMode="auto">
          <a:xfrm>
            <a:off x="1189465" y="4328721"/>
            <a:ext cx="7059185" cy="1077218"/>
          </a:xfrm>
          <a:prstGeom prst="rect">
            <a:avLst/>
          </a:prstGeom>
          <a:noFill/>
          <a:ln w="9525">
            <a:noFill/>
            <a:miter lim="800000"/>
            <a:headEnd/>
            <a:tailEnd/>
          </a:ln>
        </p:spPr>
        <p:txBody>
          <a:bodyPr wrap="square">
            <a:spAutoFit/>
          </a:bodyPr>
          <a:lstStyle/>
          <a:p>
            <a:pPr algn="just">
              <a:spcBef>
                <a:spcPct val="50000"/>
              </a:spcBef>
            </a:pPr>
            <a:r>
              <a:rPr lang="en-US" sz="1600" dirty="0"/>
              <a:t>The base cases are very weak cases, where the interior damage is governed by the sheathing loss at low to moderate wind speeds.  Application of mitigation measures are </a:t>
            </a:r>
            <a:r>
              <a:rPr lang="en-US" sz="1600" dirty="0" smtClean="0"/>
              <a:t>justified, as they reduce damage relative to the base case individually, and compound the reduction of damage in combination.</a:t>
            </a:r>
            <a:endParaRPr lang="en-US" sz="1600" dirty="0"/>
          </a:p>
        </p:txBody>
      </p:sp>
      <p:sp>
        <p:nvSpPr>
          <p:cNvPr id="9"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V-3 slide </a:t>
            </a:r>
            <a:fld id="{3BCE461E-DC3B-414A-A9AA-EC72BA01200E}" type="slidenum">
              <a:rPr lang="en-US" sz="1400" smtClean="0"/>
              <a:pPr>
                <a:defRPr/>
              </a:pPr>
              <a:t>58</a:t>
            </a:fld>
            <a:endParaRPr lang="en-US" sz="1400" dirty="0"/>
          </a:p>
        </p:txBody>
      </p:sp>
      <p:sp>
        <p:nvSpPr>
          <p:cNvPr id="11" name="Rectangle 4"/>
          <p:cNvSpPr>
            <a:spLocks noChangeArrowheads="1"/>
          </p:cNvSpPr>
          <p:nvPr/>
        </p:nvSpPr>
        <p:spPr bwMode="auto">
          <a:xfrm>
            <a:off x="1189466" y="447675"/>
            <a:ext cx="6917467" cy="866775"/>
          </a:xfrm>
          <a:prstGeom prst="rect">
            <a:avLst/>
          </a:prstGeom>
          <a:noFill/>
          <a:ln w="9525">
            <a:noFill/>
            <a:miter lim="800000"/>
            <a:headEnd/>
            <a:tailEnd/>
          </a:ln>
        </p:spPr>
        <p:txBody>
          <a:bodyPr anchor="ctr"/>
          <a:lstStyle/>
          <a:p>
            <a:r>
              <a:rPr lang="en-US" sz="3200" b="1" dirty="0">
                <a:solidFill>
                  <a:schemeClr val="tx2"/>
                </a:solidFill>
              </a:rPr>
              <a:t>Florida Public Hurricane Loss Model</a:t>
            </a:r>
            <a:endParaRPr lang="en-US" sz="3200" dirty="0">
              <a:solidFill>
                <a:schemeClr val="tx2"/>
              </a:solidFill>
            </a:endParaRPr>
          </a:p>
        </p:txBody>
      </p:sp>
    </p:spTree>
    <p:extLst>
      <p:ext uri="{BB962C8B-B14F-4D97-AF65-F5344CB8AC3E}">
        <p14:creationId xmlns:p14="http://schemas.microsoft.com/office/powerpoint/2010/main" val="422895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0" y="2657475"/>
            <a:ext cx="9144000" cy="1228725"/>
          </a:xfrm>
        </p:spPr>
        <p:txBody>
          <a:bodyPr/>
          <a:lstStyle/>
          <a:p>
            <a:r>
              <a:rPr lang="en-US" sz="4000" b="1" dirty="0"/>
              <a:t>Response to </a:t>
            </a:r>
            <a:r>
              <a:rPr lang="en-US" sz="4000" b="1" dirty="0" smtClean="0"/>
              <a:t>Commission issues</a:t>
            </a:r>
            <a:endParaRPr lang="en-US" sz="4000" dirty="0"/>
          </a:p>
        </p:txBody>
      </p:sp>
      <p:sp>
        <p:nvSpPr>
          <p:cNvPr id="410628" name="Rectangle 4"/>
          <p:cNvSpPr>
            <a:spLocks noChangeArrowheads="1"/>
          </p:cNvSpPr>
          <p:nvPr/>
        </p:nvSpPr>
        <p:spPr bwMode="auto">
          <a:xfrm>
            <a:off x="1066800" y="481012"/>
            <a:ext cx="6705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000000"/>
                </a:solidFill>
              </a:rPr>
              <a:t>Florida </a:t>
            </a:r>
            <a:r>
              <a:rPr lang="en-US" sz="3200" b="1" dirty="0" smtClean="0">
                <a:solidFill>
                  <a:srgbClr val="000000"/>
                </a:solidFill>
              </a:rPr>
              <a:t>Public Hurricane </a:t>
            </a:r>
            <a:r>
              <a:rPr lang="en-US" sz="3200" b="1" dirty="0">
                <a:solidFill>
                  <a:srgbClr val="000000"/>
                </a:solidFill>
              </a:rPr>
              <a:t>Loss Model</a:t>
            </a:r>
            <a:endParaRPr lang="en-US" sz="3200" dirty="0">
              <a:solidFill>
                <a:srgbClr val="000000"/>
              </a:solidFill>
            </a:endParaRPr>
          </a:p>
        </p:txBody>
      </p:sp>
      <p:sp>
        <p:nvSpPr>
          <p:cNvPr id="7" name="Rectangle 2"/>
          <p:cNvSpPr txBox="1">
            <a:spLocks noChangeArrowheads="1"/>
          </p:cNvSpPr>
          <p:nvPr/>
        </p:nvSpPr>
        <p:spPr bwMode="auto">
          <a:xfrm>
            <a:off x="0" y="4191000"/>
            <a:ext cx="91440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400" b="1" kern="0" dirty="0" smtClean="0"/>
              <a:t>Reference Document: FPM Deficiency Letter 15 Standards</a:t>
            </a:r>
          </a:p>
          <a:p>
            <a:r>
              <a:rPr lang="en-US" sz="2400" b="1" kern="0" dirty="0" smtClean="0"/>
              <a:t>December 14, 2016</a:t>
            </a:r>
            <a:endParaRPr lang="en-US" sz="2400" kern="0" dirty="0"/>
          </a:p>
        </p:txBody>
      </p:sp>
    </p:spTree>
    <p:extLst>
      <p:ext uri="{BB962C8B-B14F-4D97-AF65-F5344CB8AC3E}">
        <p14:creationId xmlns:p14="http://schemas.microsoft.com/office/powerpoint/2010/main" val="13316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Wind Speed </a:t>
            </a:r>
            <a:r>
              <a:rPr lang="en-US" smtClean="0">
                <a:sym typeface="Wingdings" pitchFamily="2" charset="2"/>
              </a:rPr>
              <a:t> Wind Load</a:t>
            </a:r>
            <a:endParaRPr lang="en-US" smtClean="0"/>
          </a:p>
        </p:txBody>
      </p:sp>
      <p:pic>
        <p:nvPicPr>
          <p:cNvPr id="24579" name="Picture 3" descr="house_press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81200"/>
            <a:ext cx="5105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52400" y="1981200"/>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t>Translate wind speed to the pressures and forces on the building</a:t>
            </a:r>
          </a:p>
        </p:txBody>
      </p:sp>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6</a:t>
            </a:fld>
            <a:endParaRPr lang="en-US"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171450"/>
            <a:ext cx="8975725" cy="1143000"/>
          </a:xfrm>
        </p:spPr>
        <p:txBody>
          <a:bodyPr/>
          <a:lstStyle/>
          <a:p>
            <a:r>
              <a:rPr lang="en-US" sz="3200" dirty="0"/>
              <a:t/>
            </a:r>
            <a:br>
              <a:rPr lang="en-US" sz="3200" dirty="0"/>
            </a:br>
            <a:r>
              <a:rPr lang="en-US" sz="3200" dirty="0"/>
              <a:t>Investigate the condo-unit floor location impact on loss costs. How is lack of floor location treated? </a:t>
            </a:r>
          </a:p>
        </p:txBody>
      </p:sp>
      <p:sp>
        <p:nvSpPr>
          <p:cNvPr id="7" name="Content Placeholder 2"/>
          <p:cNvSpPr>
            <a:spLocks noGrp="1"/>
          </p:cNvSpPr>
          <p:nvPr>
            <p:ph idx="1"/>
          </p:nvPr>
        </p:nvSpPr>
        <p:spPr>
          <a:xfrm>
            <a:off x="685800" y="2133600"/>
            <a:ext cx="7772400" cy="3962400"/>
          </a:xfrm>
        </p:spPr>
        <p:txBody>
          <a:bodyPr/>
          <a:lstStyle/>
          <a:p>
            <a:r>
              <a:rPr lang="en-US" sz="2400" dirty="0" smtClean="0"/>
              <a:t>Loss increases with unit height due to wind speed</a:t>
            </a:r>
          </a:p>
          <a:p>
            <a:endParaRPr lang="en-US" sz="2400" dirty="0"/>
          </a:p>
          <a:p>
            <a:r>
              <a:rPr lang="en-US" sz="2400" dirty="0" smtClean="0"/>
              <a:t>Lack of floor location treatment:</a:t>
            </a:r>
          </a:p>
          <a:p>
            <a:pPr lvl="1"/>
            <a:r>
              <a:rPr lang="en-US" sz="2000" dirty="0" smtClean="0"/>
              <a:t>Compute loss at each floor height and take the average</a:t>
            </a:r>
          </a:p>
          <a:p>
            <a:pPr lvl="1"/>
            <a:endParaRPr lang="en-US" sz="1600" dirty="0" smtClean="0"/>
          </a:p>
          <a:p>
            <a:pPr marL="0" indent="0">
              <a:buNone/>
            </a:pPr>
            <a:endParaRPr lang="en-US" sz="2000" dirty="0"/>
          </a:p>
        </p:txBody>
      </p:sp>
    </p:spTree>
    <p:extLst>
      <p:ext uri="{BB962C8B-B14F-4D97-AF65-F5344CB8AC3E}">
        <p14:creationId xmlns:p14="http://schemas.microsoft.com/office/powerpoint/2010/main" val="1868477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171449"/>
            <a:ext cx="8899525" cy="2571751"/>
          </a:xfrm>
        </p:spPr>
        <p:txBody>
          <a:bodyPr/>
          <a:lstStyle/>
          <a:p>
            <a:r>
              <a:rPr lang="en-US" sz="2800" dirty="0" smtClean="0"/>
              <a:t>Investigate </a:t>
            </a:r>
            <a:r>
              <a:rPr lang="en-US" sz="2800" dirty="0"/>
              <a:t>aspects of the model and inputs that could lead to the greatest reduction in the uncertainty in model outputs (e.g., hurricane frequency, damage functions, incorrect data input, granularity of exposure location (ZIP Code centroid versus street address) data input). </a:t>
            </a:r>
          </a:p>
        </p:txBody>
      </p:sp>
      <p:sp>
        <p:nvSpPr>
          <p:cNvPr id="3" name="Content Placeholder 2"/>
          <p:cNvSpPr>
            <a:spLocks noGrp="1"/>
          </p:cNvSpPr>
          <p:nvPr>
            <p:ph idx="1"/>
          </p:nvPr>
        </p:nvSpPr>
        <p:spPr>
          <a:xfrm>
            <a:off x="168275" y="3276600"/>
            <a:ext cx="8686800" cy="2286000"/>
          </a:xfrm>
        </p:spPr>
        <p:txBody>
          <a:bodyPr/>
          <a:lstStyle/>
          <a:p>
            <a:r>
              <a:rPr lang="en-US" sz="2400" dirty="0" smtClean="0"/>
              <a:t>Contents of portfolios and T.A. databases with respect to structural </a:t>
            </a:r>
            <a:r>
              <a:rPr lang="en-US" sz="2400" dirty="0"/>
              <a:t>features</a:t>
            </a:r>
            <a:endParaRPr lang="en-US" sz="2400" dirty="0" smtClean="0"/>
          </a:p>
          <a:p>
            <a:r>
              <a:rPr lang="en-US" sz="2400" dirty="0" smtClean="0"/>
              <a:t>Inconsistencies within data (missing fields, etc.)</a:t>
            </a:r>
          </a:p>
          <a:p>
            <a:r>
              <a:rPr lang="en-US" sz="2400" dirty="0" smtClean="0"/>
              <a:t>Capturing of pulled permits for re-roofing (claims and portfolios)</a:t>
            </a:r>
            <a:endParaRPr lang="en-US" sz="2000" dirty="0" smtClean="0"/>
          </a:p>
          <a:p>
            <a:pPr marL="0" indent="0">
              <a:buNone/>
            </a:pPr>
            <a:endParaRPr lang="en-US" sz="2000" dirty="0"/>
          </a:p>
        </p:txBody>
      </p:sp>
    </p:spTree>
    <p:extLst>
      <p:ext uri="{BB962C8B-B14F-4D97-AF65-F5344CB8AC3E}">
        <p14:creationId xmlns:p14="http://schemas.microsoft.com/office/powerpoint/2010/main" val="1204701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171449"/>
            <a:ext cx="8899525" cy="1581151"/>
          </a:xfrm>
        </p:spPr>
        <p:txBody>
          <a:bodyPr/>
          <a:lstStyle/>
          <a:p>
            <a:r>
              <a:rPr lang="en-US" sz="2800" dirty="0" smtClean="0"/>
              <a:t>Investigate </a:t>
            </a:r>
            <a:r>
              <a:rPr lang="en-US" sz="2800" dirty="0"/>
              <a:t>how contamination of claims data (flood loss counted as wind loss) impacts validation and model output. </a:t>
            </a:r>
          </a:p>
        </p:txBody>
      </p:sp>
      <p:sp>
        <p:nvSpPr>
          <p:cNvPr id="6" name="Content Placeholder 2"/>
          <p:cNvSpPr txBox="1">
            <a:spLocks/>
          </p:cNvSpPr>
          <p:nvPr/>
        </p:nvSpPr>
        <p:spPr bwMode="auto">
          <a:xfrm>
            <a:off x="685800" y="3276600"/>
            <a:ext cx="777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kern="0" dirty="0" smtClean="0"/>
              <a:t>Wind claims data with contamination from flood damage are excluded from the validation sets.</a:t>
            </a:r>
          </a:p>
          <a:p>
            <a:pPr marL="0" indent="0">
              <a:buFontTx/>
              <a:buNone/>
            </a:pPr>
            <a:endParaRPr lang="en-US" sz="2400" kern="0" dirty="0"/>
          </a:p>
          <a:p>
            <a:pPr marL="0" indent="0">
              <a:buFontTx/>
              <a:buNone/>
            </a:pPr>
            <a:r>
              <a:rPr lang="en-US" sz="2400" kern="0" dirty="0" smtClean="0"/>
              <a:t>For example, Hurricane Ivan in certain regions of the panhandle are very likely contaminated, and therefore not used.</a:t>
            </a:r>
            <a:endParaRPr lang="en-US" sz="2000" kern="0" dirty="0" smtClean="0"/>
          </a:p>
          <a:p>
            <a:pPr marL="0" indent="0">
              <a:buFontTx/>
              <a:buNone/>
            </a:pPr>
            <a:endParaRPr lang="en-US" sz="2000" kern="0" dirty="0"/>
          </a:p>
        </p:txBody>
      </p:sp>
    </p:spTree>
    <p:extLst>
      <p:ext uri="{BB962C8B-B14F-4D97-AF65-F5344CB8AC3E}">
        <p14:creationId xmlns:p14="http://schemas.microsoft.com/office/powerpoint/2010/main" val="1060608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171449"/>
            <a:ext cx="8899525" cy="1809751"/>
          </a:xfrm>
        </p:spPr>
        <p:txBody>
          <a:bodyPr/>
          <a:lstStyle/>
          <a:p>
            <a:r>
              <a:rPr lang="en-US" sz="2800" dirty="0" smtClean="0"/>
              <a:t>Investigate </a:t>
            </a:r>
            <a:r>
              <a:rPr lang="en-US" sz="2800" dirty="0"/>
              <a:t>how the treatment of inland versus coastal exposures has an effect on the spatial evaluation of vulnerability functions. </a:t>
            </a:r>
          </a:p>
        </p:txBody>
      </p:sp>
      <p:sp>
        <p:nvSpPr>
          <p:cNvPr id="6" name="Content Placeholder 2"/>
          <p:cNvSpPr txBox="1">
            <a:spLocks/>
          </p:cNvSpPr>
          <p:nvPr/>
        </p:nvSpPr>
        <p:spPr bwMode="auto">
          <a:xfrm>
            <a:off x="685800" y="26670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kern="0" dirty="0" smtClean="0"/>
              <a:t>The spatial distribution of appropriate vulnerability functions vary by region according to the county-by-county exposure study. Primarily the age of the structure is used to assign an appropriate vulnerability model with strength consistent with construction in that era. The distribution of age varies among regions.</a:t>
            </a:r>
          </a:p>
          <a:p>
            <a:pPr marL="0" indent="0">
              <a:buFontTx/>
              <a:buNone/>
            </a:pPr>
            <a:endParaRPr lang="en-US" sz="2000" kern="0" dirty="0"/>
          </a:p>
          <a:p>
            <a:pPr marL="0" indent="0">
              <a:buFontTx/>
              <a:buNone/>
            </a:pPr>
            <a:r>
              <a:rPr lang="en-US" sz="2000" kern="0" dirty="0" smtClean="0"/>
              <a:t>With respect to coastal vs inland, coastal vulnerability models are more heavily weighted toward window protection versions. Miami-Dade HVHZ is accounted for with its own high-strength model to reflect code requirements.</a:t>
            </a:r>
          </a:p>
        </p:txBody>
      </p:sp>
    </p:spTree>
    <p:extLst>
      <p:ext uri="{BB962C8B-B14F-4D97-AF65-F5344CB8AC3E}">
        <p14:creationId xmlns:p14="http://schemas.microsoft.com/office/powerpoint/2010/main" val="140422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n-US" altLang="en-US" smtClean="0"/>
              <a:t>Component Wind Loads</a:t>
            </a:r>
          </a:p>
        </p:txBody>
      </p:sp>
      <p:pic>
        <p:nvPicPr>
          <p:cNvPr id="25603" name="Picture 3" descr="house_pressu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533400"/>
            <a:ext cx="1874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Group 4"/>
          <p:cNvGrpSpPr>
            <a:grpSpLocks/>
          </p:cNvGrpSpPr>
          <p:nvPr/>
        </p:nvGrpSpPr>
        <p:grpSpPr bwMode="auto">
          <a:xfrm>
            <a:off x="228600" y="1828800"/>
            <a:ext cx="8721725" cy="1971675"/>
            <a:chOff x="241" y="2565"/>
            <a:chExt cx="5494" cy="1242"/>
          </a:xfrm>
        </p:grpSpPr>
        <p:grpSp>
          <p:nvGrpSpPr>
            <p:cNvPr id="25607" name="Group 5"/>
            <p:cNvGrpSpPr>
              <a:grpSpLocks/>
            </p:cNvGrpSpPr>
            <p:nvPr/>
          </p:nvGrpSpPr>
          <p:grpSpPr bwMode="auto">
            <a:xfrm>
              <a:off x="2116" y="2679"/>
              <a:ext cx="1229" cy="1128"/>
              <a:chOff x="2040" y="1871"/>
              <a:chExt cx="1229" cy="1128"/>
            </a:xfrm>
          </p:grpSpPr>
          <p:sp>
            <p:nvSpPr>
              <p:cNvPr id="25617" name="Freeform 6"/>
              <p:cNvSpPr>
                <a:spLocks/>
              </p:cNvSpPr>
              <p:nvPr/>
            </p:nvSpPr>
            <p:spPr bwMode="auto">
              <a:xfrm>
                <a:off x="2267" y="2073"/>
                <a:ext cx="435" cy="648"/>
              </a:xfrm>
              <a:custGeom>
                <a:avLst/>
                <a:gdLst>
                  <a:gd name="T0" fmla="*/ 0 w 435"/>
                  <a:gd name="T1" fmla="*/ 396 h 648"/>
                  <a:gd name="T2" fmla="*/ 435 w 435"/>
                  <a:gd name="T3" fmla="*/ 0 h 648"/>
                  <a:gd name="T4" fmla="*/ 435 w 435"/>
                  <a:gd name="T5" fmla="*/ 252 h 648"/>
                  <a:gd name="T6" fmla="*/ 0 w 435"/>
                  <a:gd name="T7" fmla="*/ 648 h 648"/>
                  <a:gd name="T8" fmla="*/ 0 w 435"/>
                  <a:gd name="T9" fmla="*/ 396 h 648"/>
                  <a:gd name="T10" fmla="*/ 0 60000 65536"/>
                  <a:gd name="T11" fmla="*/ 0 60000 65536"/>
                  <a:gd name="T12" fmla="*/ 0 60000 65536"/>
                  <a:gd name="T13" fmla="*/ 0 60000 65536"/>
                  <a:gd name="T14" fmla="*/ 0 60000 65536"/>
                  <a:gd name="T15" fmla="*/ 0 w 435"/>
                  <a:gd name="T16" fmla="*/ 0 h 648"/>
                  <a:gd name="T17" fmla="*/ 435 w 435"/>
                  <a:gd name="T18" fmla="*/ 648 h 648"/>
                </a:gdLst>
                <a:ahLst/>
                <a:cxnLst>
                  <a:cxn ang="T10">
                    <a:pos x="T0" y="T1"/>
                  </a:cxn>
                  <a:cxn ang="T11">
                    <a:pos x="T2" y="T3"/>
                  </a:cxn>
                  <a:cxn ang="T12">
                    <a:pos x="T4" y="T5"/>
                  </a:cxn>
                  <a:cxn ang="T13">
                    <a:pos x="T6" y="T7"/>
                  </a:cxn>
                  <a:cxn ang="T14">
                    <a:pos x="T8" y="T9"/>
                  </a:cxn>
                </a:cxnLst>
                <a:rect l="T15" t="T16" r="T17" b="T18"/>
                <a:pathLst>
                  <a:path w="435" h="648">
                    <a:moveTo>
                      <a:pt x="0" y="396"/>
                    </a:moveTo>
                    <a:lnTo>
                      <a:pt x="435" y="0"/>
                    </a:lnTo>
                    <a:lnTo>
                      <a:pt x="435" y="252"/>
                    </a:lnTo>
                    <a:lnTo>
                      <a:pt x="0" y="648"/>
                    </a:lnTo>
                    <a:lnTo>
                      <a:pt x="0" y="396"/>
                    </a:lnTo>
                    <a:close/>
                  </a:path>
                </a:pathLst>
              </a:custGeom>
              <a:solidFill>
                <a:schemeClr val="accent1"/>
              </a:solidFill>
              <a:ln w="9525">
                <a:solidFill>
                  <a:schemeClr val="tx1"/>
                </a:solidFill>
                <a:round/>
                <a:headEnd/>
                <a:tailEnd/>
              </a:ln>
            </p:spPr>
            <p:txBody>
              <a:bodyPr wrap="none"/>
              <a:lstStyle/>
              <a:p>
                <a:endParaRPr lang="en-US"/>
              </a:p>
            </p:txBody>
          </p:sp>
          <p:sp>
            <p:nvSpPr>
              <p:cNvPr id="25618" name="Rectangle 7"/>
              <p:cNvSpPr>
                <a:spLocks noChangeArrowheads="1"/>
              </p:cNvSpPr>
              <p:nvPr/>
            </p:nvSpPr>
            <p:spPr bwMode="auto">
              <a:xfrm>
                <a:off x="2270" y="2476"/>
                <a:ext cx="567" cy="2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25619" name="Rectangle 8"/>
              <p:cNvSpPr>
                <a:spLocks noChangeArrowheads="1"/>
              </p:cNvSpPr>
              <p:nvPr/>
            </p:nvSpPr>
            <p:spPr bwMode="auto">
              <a:xfrm>
                <a:off x="2701" y="2077"/>
                <a:ext cx="567" cy="2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20" name="Freeform 9"/>
              <p:cNvSpPr>
                <a:spLocks/>
              </p:cNvSpPr>
              <p:nvPr/>
            </p:nvSpPr>
            <p:spPr bwMode="auto">
              <a:xfrm>
                <a:off x="2270" y="2270"/>
                <a:ext cx="567" cy="206"/>
              </a:xfrm>
              <a:custGeom>
                <a:avLst/>
                <a:gdLst>
                  <a:gd name="T0" fmla="*/ 0 w 567"/>
                  <a:gd name="T1" fmla="*/ 206 h 206"/>
                  <a:gd name="T2" fmla="*/ 567 w 567"/>
                  <a:gd name="T3" fmla="*/ 206 h 206"/>
                  <a:gd name="T4" fmla="*/ 266 w 567"/>
                  <a:gd name="T5" fmla="*/ 0 h 206"/>
                  <a:gd name="T6" fmla="*/ 0 w 567"/>
                  <a:gd name="T7" fmla="*/ 206 h 206"/>
                  <a:gd name="T8" fmla="*/ 0 60000 65536"/>
                  <a:gd name="T9" fmla="*/ 0 60000 65536"/>
                  <a:gd name="T10" fmla="*/ 0 60000 65536"/>
                  <a:gd name="T11" fmla="*/ 0 60000 65536"/>
                  <a:gd name="T12" fmla="*/ 0 w 567"/>
                  <a:gd name="T13" fmla="*/ 0 h 206"/>
                  <a:gd name="T14" fmla="*/ 567 w 567"/>
                  <a:gd name="T15" fmla="*/ 206 h 206"/>
                </a:gdLst>
                <a:ahLst/>
                <a:cxnLst>
                  <a:cxn ang="T8">
                    <a:pos x="T0" y="T1"/>
                  </a:cxn>
                  <a:cxn ang="T9">
                    <a:pos x="T2" y="T3"/>
                  </a:cxn>
                  <a:cxn ang="T10">
                    <a:pos x="T4" y="T5"/>
                  </a:cxn>
                  <a:cxn ang="T11">
                    <a:pos x="T6" y="T7"/>
                  </a:cxn>
                </a:cxnLst>
                <a:rect l="T12" t="T13" r="T14" b="T15"/>
                <a:pathLst>
                  <a:path w="567" h="206">
                    <a:moveTo>
                      <a:pt x="0" y="206"/>
                    </a:moveTo>
                    <a:lnTo>
                      <a:pt x="567" y="206"/>
                    </a:lnTo>
                    <a:lnTo>
                      <a:pt x="266" y="0"/>
                    </a:lnTo>
                    <a:lnTo>
                      <a:pt x="0" y="206"/>
                    </a:lnTo>
                    <a:close/>
                  </a:path>
                </a:pathLst>
              </a:custGeom>
              <a:solidFill>
                <a:srgbClr val="99CCFF"/>
              </a:solidFill>
              <a:ln w="9525">
                <a:solidFill>
                  <a:schemeClr val="tx1"/>
                </a:solidFill>
                <a:round/>
                <a:headEnd/>
                <a:tailEnd/>
              </a:ln>
            </p:spPr>
            <p:txBody>
              <a:bodyPr wrap="none"/>
              <a:lstStyle/>
              <a:p>
                <a:endParaRPr lang="en-US"/>
              </a:p>
            </p:txBody>
          </p:sp>
          <p:sp>
            <p:nvSpPr>
              <p:cNvPr id="25621" name="Freeform 10"/>
              <p:cNvSpPr>
                <a:spLocks/>
              </p:cNvSpPr>
              <p:nvPr/>
            </p:nvSpPr>
            <p:spPr bwMode="auto">
              <a:xfrm>
                <a:off x="2700" y="1871"/>
                <a:ext cx="567" cy="206"/>
              </a:xfrm>
              <a:custGeom>
                <a:avLst/>
                <a:gdLst>
                  <a:gd name="T0" fmla="*/ 0 w 567"/>
                  <a:gd name="T1" fmla="*/ 206 h 206"/>
                  <a:gd name="T2" fmla="*/ 567 w 567"/>
                  <a:gd name="T3" fmla="*/ 206 h 206"/>
                  <a:gd name="T4" fmla="*/ 266 w 567"/>
                  <a:gd name="T5" fmla="*/ 0 h 206"/>
                  <a:gd name="T6" fmla="*/ 0 w 567"/>
                  <a:gd name="T7" fmla="*/ 206 h 206"/>
                  <a:gd name="T8" fmla="*/ 0 60000 65536"/>
                  <a:gd name="T9" fmla="*/ 0 60000 65536"/>
                  <a:gd name="T10" fmla="*/ 0 60000 65536"/>
                  <a:gd name="T11" fmla="*/ 0 60000 65536"/>
                  <a:gd name="T12" fmla="*/ 0 w 567"/>
                  <a:gd name="T13" fmla="*/ 0 h 206"/>
                  <a:gd name="T14" fmla="*/ 567 w 567"/>
                  <a:gd name="T15" fmla="*/ 206 h 206"/>
                </a:gdLst>
                <a:ahLst/>
                <a:cxnLst>
                  <a:cxn ang="T8">
                    <a:pos x="T0" y="T1"/>
                  </a:cxn>
                  <a:cxn ang="T9">
                    <a:pos x="T2" y="T3"/>
                  </a:cxn>
                  <a:cxn ang="T10">
                    <a:pos x="T4" y="T5"/>
                  </a:cxn>
                  <a:cxn ang="T11">
                    <a:pos x="T6" y="T7"/>
                  </a:cxn>
                </a:cxnLst>
                <a:rect l="T12" t="T13" r="T14" b="T15"/>
                <a:pathLst>
                  <a:path w="567" h="206">
                    <a:moveTo>
                      <a:pt x="0" y="206"/>
                    </a:moveTo>
                    <a:lnTo>
                      <a:pt x="567" y="206"/>
                    </a:lnTo>
                    <a:lnTo>
                      <a:pt x="266" y="0"/>
                    </a:lnTo>
                    <a:lnTo>
                      <a:pt x="0" y="206"/>
                    </a:lnTo>
                    <a:close/>
                  </a:path>
                </a:pathLst>
              </a:custGeom>
              <a:solidFill>
                <a:schemeClr val="accent1"/>
              </a:solidFill>
              <a:ln w="9525">
                <a:solidFill>
                  <a:schemeClr val="tx1"/>
                </a:solidFill>
                <a:round/>
                <a:headEnd/>
                <a:tailEnd/>
              </a:ln>
            </p:spPr>
            <p:txBody>
              <a:bodyPr wrap="none"/>
              <a:lstStyle/>
              <a:p>
                <a:endParaRPr lang="en-US"/>
              </a:p>
            </p:txBody>
          </p:sp>
          <p:sp>
            <p:nvSpPr>
              <p:cNvPr id="25622" name="Freeform 11"/>
              <p:cNvSpPr>
                <a:spLocks/>
              </p:cNvSpPr>
              <p:nvPr/>
            </p:nvSpPr>
            <p:spPr bwMode="auto">
              <a:xfrm>
                <a:off x="2834" y="2076"/>
                <a:ext cx="435" cy="648"/>
              </a:xfrm>
              <a:custGeom>
                <a:avLst/>
                <a:gdLst>
                  <a:gd name="T0" fmla="*/ 0 w 435"/>
                  <a:gd name="T1" fmla="*/ 396 h 648"/>
                  <a:gd name="T2" fmla="*/ 435 w 435"/>
                  <a:gd name="T3" fmla="*/ 0 h 648"/>
                  <a:gd name="T4" fmla="*/ 435 w 435"/>
                  <a:gd name="T5" fmla="*/ 252 h 648"/>
                  <a:gd name="T6" fmla="*/ 0 w 435"/>
                  <a:gd name="T7" fmla="*/ 648 h 648"/>
                  <a:gd name="T8" fmla="*/ 0 w 435"/>
                  <a:gd name="T9" fmla="*/ 396 h 648"/>
                  <a:gd name="T10" fmla="*/ 0 60000 65536"/>
                  <a:gd name="T11" fmla="*/ 0 60000 65536"/>
                  <a:gd name="T12" fmla="*/ 0 60000 65536"/>
                  <a:gd name="T13" fmla="*/ 0 60000 65536"/>
                  <a:gd name="T14" fmla="*/ 0 60000 65536"/>
                  <a:gd name="T15" fmla="*/ 0 w 435"/>
                  <a:gd name="T16" fmla="*/ 0 h 648"/>
                  <a:gd name="T17" fmla="*/ 435 w 435"/>
                  <a:gd name="T18" fmla="*/ 648 h 648"/>
                </a:gdLst>
                <a:ahLst/>
                <a:cxnLst>
                  <a:cxn ang="T10">
                    <a:pos x="T0" y="T1"/>
                  </a:cxn>
                  <a:cxn ang="T11">
                    <a:pos x="T2" y="T3"/>
                  </a:cxn>
                  <a:cxn ang="T12">
                    <a:pos x="T4" y="T5"/>
                  </a:cxn>
                  <a:cxn ang="T13">
                    <a:pos x="T6" y="T7"/>
                  </a:cxn>
                  <a:cxn ang="T14">
                    <a:pos x="T8" y="T9"/>
                  </a:cxn>
                </a:cxnLst>
                <a:rect l="T15" t="T16" r="T17" b="T18"/>
                <a:pathLst>
                  <a:path w="435" h="648">
                    <a:moveTo>
                      <a:pt x="0" y="396"/>
                    </a:moveTo>
                    <a:lnTo>
                      <a:pt x="435" y="0"/>
                    </a:lnTo>
                    <a:lnTo>
                      <a:pt x="435" y="252"/>
                    </a:lnTo>
                    <a:lnTo>
                      <a:pt x="0" y="648"/>
                    </a:lnTo>
                    <a:lnTo>
                      <a:pt x="0" y="396"/>
                    </a:lnTo>
                    <a:close/>
                  </a:path>
                </a:pathLst>
              </a:custGeom>
              <a:solidFill>
                <a:srgbClr val="99CCFF"/>
              </a:solidFill>
              <a:ln w="9525">
                <a:solidFill>
                  <a:schemeClr val="tx1"/>
                </a:solidFill>
                <a:round/>
                <a:headEnd/>
                <a:tailEnd/>
              </a:ln>
            </p:spPr>
            <p:txBody>
              <a:bodyPr wrap="none"/>
              <a:lstStyle/>
              <a:p>
                <a:endParaRPr lang="en-US"/>
              </a:p>
            </p:txBody>
          </p:sp>
          <p:sp>
            <p:nvSpPr>
              <p:cNvPr id="25623" name="Freeform 12"/>
              <p:cNvSpPr>
                <a:spLocks/>
              </p:cNvSpPr>
              <p:nvPr/>
            </p:nvSpPr>
            <p:spPr bwMode="auto">
              <a:xfrm>
                <a:off x="2534" y="1872"/>
                <a:ext cx="729" cy="597"/>
              </a:xfrm>
              <a:custGeom>
                <a:avLst/>
                <a:gdLst>
                  <a:gd name="T0" fmla="*/ 0 w 729"/>
                  <a:gd name="T1" fmla="*/ 402 h 597"/>
                  <a:gd name="T2" fmla="*/ 429 w 729"/>
                  <a:gd name="T3" fmla="*/ 0 h 597"/>
                  <a:gd name="T4" fmla="*/ 729 w 729"/>
                  <a:gd name="T5" fmla="*/ 198 h 597"/>
                  <a:gd name="T6" fmla="*/ 294 w 729"/>
                  <a:gd name="T7" fmla="*/ 597 h 597"/>
                  <a:gd name="T8" fmla="*/ 0 w 729"/>
                  <a:gd name="T9" fmla="*/ 402 h 597"/>
                  <a:gd name="T10" fmla="*/ 0 60000 65536"/>
                  <a:gd name="T11" fmla="*/ 0 60000 65536"/>
                  <a:gd name="T12" fmla="*/ 0 60000 65536"/>
                  <a:gd name="T13" fmla="*/ 0 60000 65536"/>
                  <a:gd name="T14" fmla="*/ 0 60000 65536"/>
                  <a:gd name="T15" fmla="*/ 0 w 729"/>
                  <a:gd name="T16" fmla="*/ 0 h 597"/>
                  <a:gd name="T17" fmla="*/ 729 w 729"/>
                  <a:gd name="T18" fmla="*/ 597 h 597"/>
                </a:gdLst>
                <a:ahLst/>
                <a:cxnLst>
                  <a:cxn ang="T10">
                    <a:pos x="T0" y="T1"/>
                  </a:cxn>
                  <a:cxn ang="T11">
                    <a:pos x="T2" y="T3"/>
                  </a:cxn>
                  <a:cxn ang="T12">
                    <a:pos x="T4" y="T5"/>
                  </a:cxn>
                  <a:cxn ang="T13">
                    <a:pos x="T6" y="T7"/>
                  </a:cxn>
                  <a:cxn ang="T14">
                    <a:pos x="T8" y="T9"/>
                  </a:cxn>
                </a:cxnLst>
                <a:rect l="T15" t="T16" r="T17" b="T18"/>
                <a:pathLst>
                  <a:path w="729" h="597">
                    <a:moveTo>
                      <a:pt x="0" y="402"/>
                    </a:moveTo>
                    <a:lnTo>
                      <a:pt x="429" y="0"/>
                    </a:lnTo>
                    <a:lnTo>
                      <a:pt x="729" y="198"/>
                    </a:lnTo>
                    <a:lnTo>
                      <a:pt x="294" y="597"/>
                    </a:lnTo>
                    <a:lnTo>
                      <a:pt x="0" y="402"/>
                    </a:lnTo>
                    <a:close/>
                  </a:path>
                </a:pathLst>
              </a:custGeom>
              <a:solidFill>
                <a:srgbClr val="FFFF66"/>
              </a:solidFill>
              <a:ln w="9525">
                <a:solidFill>
                  <a:schemeClr val="tx1"/>
                </a:solidFill>
                <a:round/>
                <a:headEnd/>
                <a:tailEnd/>
              </a:ln>
            </p:spPr>
            <p:txBody>
              <a:bodyPr wrap="none"/>
              <a:lstStyle/>
              <a:p>
                <a:endParaRPr lang="en-US"/>
              </a:p>
            </p:txBody>
          </p:sp>
          <p:sp>
            <p:nvSpPr>
              <p:cNvPr id="25624" name="Freeform 13"/>
              <p:cNvSpPr>
                <a:spLocks/>
              </p:cNvSpPr>
              <p:nvPr/>
            </p:nvSpPr>
            <p:spPr bwMode="auto">
              <a:xfrm>
                <a:off x="2267" y="1872"/>
                <a:ext cx="696" cy="597"/>
              </a:xfrm>
              <a:custGeom>
                <a:avLst/>
                <a:gdLst>
                  <a:gd name="T0" fmla="*/ 0 w 696"/>
                  <a:gd name="T1" fmla="*/ 597 h 597"/>
                  <a:gd name="T2" fmla="*/ 264 w 696"/>
                  <a:gd name="T3" fmla="*/ 399 h 597"/>
                  <a:gd name="T4" fmla="*/ 696 w 696"/>
                  <a:gd name="T5" fmla="*/ 0 h 597"/>
                  <a:gd name="T6" fmla="*/ 435 w 696"/>
                  <a:gd name="T7" fmla="*/ 198 h 597"/>
                  <a:gd name="T8" fmla="*/ 0 w 696"/>
                  <a:gd name="T9" fmla="*/ 597 h 597"/>
                  <a:gd name="T10" fmla="*/ 0 60000 65536"/>
                  <a:gd name="T11" fmla="*/ 0 60000 65536"/>
                  <a:gd name="T12" fmla="*/ 0 60000 65536"/>
                  <a:gd name="T13" fmla="*/ 0 60000 65536"/>
                  <a:gd name="T14" fmla="*/ 0 60000 65536"/>
                  <a:gd name="T15" fmla="*/ 0 w 696"/>
                  <a:gd name="T16" fmla="*/ 0 h 597"/>
                  <a:gd name="T17" fmla="*/ 696 w 696"/>
                  <a:gd name="T18" fmla="*/ 597 h 597"/>
                </a:gdLst>
                <a:ahLst/>
                <a:cxnLst>
                  <a:cxn ang="T10">
                    <a:pos x="T0" y="T1"/>
                  </a:cxn>
                  <a:cxn ang="T11">
                    <a:pos x="T2" y="T3"/>
                  </a:cxn>
                  <a:cxn ang="T12">
                    <a:pos x="T4" y="T5"/>
                  </a:cxn>
                  <a:cxn ang="T13">
                    <a:pos x="T6" y="T7"/>
                  </a:cxn>
                  <a:cxn ang="T14">
                    <a:pos x="T8" y="T9"/>
                  </a:cxn>
                </a:cxnLst>
                <a:rect l="T15" t="T16" r="T17" b="T18"/>
                <a:pathLst>
                  <a:path w="696" h="597">
                    <a:moveTo>
                      <a:pt x="0" y="597"/>
                    </a:moveTo>
                    <a:lnTo>
                      <a:pt x="264" y="399"/>
                    </a:lnTo>
                    <a:lnTo>
                      <a:pt x="696" y="0"/>
                    </a:lnTo>
                    <a:lnTo>
                      <a:pt x="435" y="198"/>
                    </a:lnTo>
                    <a:lnTo>
                      <a:pt x="0" y="597"/>
                    </a:lnTo>
                    <a:close/>
                  </a:path>
                </a:pathLst>
              </a:custGeom>
              <a:solidFill>
                <a:srgbClr val="FFFF66"/>
              </a:solidFill>
              <a:ln w="9525">
                <a:solidFill>
                  <a:schemeClr val="tx1"/>
                </a:solidFill>
                <a:round/>
                <a:headEnd/>
                <a:tailEnd/>
              </a:ln>
            </p:spPr>
            <p:txBody>
              <a:bodyPr wrap="none"/>
              <a:lstStyle/>
              <a:p>
                <a:endParaRPr lang="en-US"/>
              </a:p>
            </p:txBody>
          </p:sp>
          <p:sp>
            <p:nvSpPr>
              <p:cNvPr id="25625" name="Freeform 14"/>
              <p:cNvSpPr>
                <a:spLocks/>
              </p:cNvSpPr>
              <p:nvPr/>
            </p:nvSpPr>
            <p:spPr bwMode="auto">
              <a:xfrm>
                <a:off x="2765" y="2430"/>
                <a:ext cx="69" cy="300"/>
              </a:xfrm>
              <a:custGeom>
                <a:avLst/>
                <a:gdLst>
                  <a:gd name="T0" fmla="*/ 0 w 69"/>
                  <a:gd name="T1" fmla="*/ 297 h 300"/>
                  <a:gd name="T2" fmla="*/ 0 w 69"/>
                  <a:gd name="T3" fmla="*/ 0 h 300"/>
                  <a:gd name="T4" fmla="*/ 69 w 69"/>
                  <a:gd name="T5" fmla="*/ 48 h 300"/>
                  <a:gd name="T6" fmla="*/ 69 w 69"/>
                  <a:gd name="T7" fmla="*/ 300 h 300"/>
                  <a:gd name="T8" fmla="*/ 0 w 69"/>
                  <a:gd name="T9" fmla="*/ 297 h 300"/>
                  <a:gd name="T10" fmla="*/ 0 60000 65536"/>
                  <a:gd name="T11" fmla="*/ 0 60000 65536"/>
                  <a:gd name="T12" fmla="*/ 0 60000 65536"/>
                  <a:gd name="T13" fmla="*/ 0 60000 65536"/>
                  <a:gd name="T14" fmla="*/ 0 60000 65536"/>
                  <a:gd name="T15" fmla="*/ 0 w 69"/>
                  <a:gd name="T16" fmla="*/ 0 h 300"/>
                  <a:gd name="T17" fmla="*/ 69 w 69"/>
                  <a:gd name="T18" fmla="*/ 300 h 300"/>
                </a:gdLst>
                <a:ahLst/>
                <a:cxnLst>
                  <a:cxn ang="T10">
                    <a:pos x="T0" y="T1"/>
                  </a:cxn>
                  <a:cxn ang="T11">
                    <a:pos x="T2" y="T3"/>
                  </a:cxn>
                  <a:cxn ang="T12">
                    <a:pos x="T4" y="T5"/>
                  </a:cxn>
                  <a:cxn ang="T13">
                    <a:pos x="T6" y="T7"/>
                  </a:cxn>
                  <a:cxn ang="T14">
                    <a:pos x="T8" y="T9"/>
                  </a:cxn>
                </a:cxnLst>
                <a:rect l="T15" t="T16" r="T17" b="T18"/>
                <a:pathLst>
                  <a:path w="69" h="300">
                    <a:moveTo>
                      <a:pt x="0" y="297"/>
                    </a:moveTo>
                    <a:lnTo>
                      <a:pt x="0" y="0"/>
                    </a:lnTo>
                    <a:lnTo>
                      <a:pt x="69" y="48"/>
                    </a:lnTo>
                    <a:lnTo>
                      <a:pt x="69" y="300"/>
                    </a:lnTo>
                    <a:lnTo>
                      <a:pt x="0" y="297"/>
                    </a:lnTo>
                    <a:close/>
                  </a:path>
                </a:pathLst>
              </a:custGeom>
              <a:solidFill>
                <a:schemeClr val="accent2"/>
              </a:solidFill>
              <a:ln w="9525">
                <a:solidFill>
                  <a:srgbClr val="000099"/>
                </a:solidFill>
                <a:round/>
                <a:headEnd/>
                <a:tailEnd/>
              </a:ln>
            </p:spPr>
            <p:txBody>
              <a:bodyPr wrap="none"/>
              <a:lstStyle/>
              <a:p>
                <a:endParaRPr lang="en-US"/>
              </a:p>
            </p:txBody>
          </p:sp>
          <p:sp>
            <p:nvSpPr>
              <p:cNvPr id="25626" name="Freeform 15"/>
              <p:cNvSpPr>
                <a:spLocks/>
              </p:cNvSpPr>
              <p:nvPr/>
            </p:nvSpPr>
            <p:spPr bwMode="auto">
              <a:xfrm flipH="1">
                <a:off x="2270" y="2421"/>
                <a:ext cx="69" cy="300"/>
              </a:xfrm>
              <a:custGeom>
                <a:avLst/>
                <a:gdLst>
                  <a:gd name="T0" fmla="*/ 0 w 69"/>
                  <a:gd name="T1" fmla="*/ 297 h 300"/>
                  <a:gd name="T2" fmla="*/ 0 w 69"/>
                  <a:gd name="T3" fmla="*/ 0 h 300"/>
                  <a:gd name="T4" fmla="*/ 69 w 69"/>
                  <a:gd name="T5" fmla="*/ 48 h 300"/>
                  <a:gd name="T6" fmla="*/ 69 w 69"/>
                  <a:gd name="T7" fmla="*/ 300 h 300"/>
                  <a:gd name="T8" fmla="*/ 0 w 69"/>
                  <a:gd name="T9" fmla="*/ 297 h 300"/>
                  <a:gd name="T10" fmla="*/ 0 60000 65536"/>
                  <a:gd name="T11" fmla="*/ 0 60000 65536"/>
                  <a:gd name="T12" fmla="*/ 0 60000 65536"/>
                  <a:gd name="T13" fmla="*/ 0 60000 65536"/>
                  <a:gd name="T14" fmla="*/ 0 60000 65536"/>
                  <a:gd name="T15" fmla="*/ 0 w 69"/>
                  <a:gd name="T16" fmla="*/ 0 h 300"/>
                  <a:gd name="T17" fmla="*/ 69 w 69"/>
                  <a:gd name="T18" fmla="*/ 300 h 300"/>
                </a:gdLst>
                <a:ahLst/>
                <a:cxnLst>
                  <a:cxn ang="T10">
                    <a:pos x="T0" y="T1"/>
                  </a:cxn>
                  <a:cxn ang="T11">
                    <a:pos x="T2" y="T3"/>
                  </a:cxn>
                  <a:cxn ang="T12">
                    <a:pos x="T4" y="T5"/>
                  </a:cxn>
                  <a:cxn ang="T13">
                    <a:pos x="T6" y="T7"/>
                  </a:cxn>
                  <a:cxn ang="T14">
                    <a:pos x="T8" y="T9"/>
                  </a:cxn>
                </a:cxnLst>
                <a:rect l="T15" t="T16" r="T17" b="T18"/>
                <a:pathLst>
                  <a:path w="69" h="300">
                    <a:moveTo>
                      <a:pt x="0" y="297"/>
                    </a:moveTo>
                    <a:lnTo>
                      <a:pt x="0" y="0"/>
                    </a:lnTo>
                    <a:lnTo>
                      <a:pt x="69" y="48"/>
                    </a:lnTo>
                    <a:lnTo>
                      <a:pt x="69" y="300"/>
                    </a:lnTo>
                    <a:lnTo>
                      <a:pt x="0" y="297"/>
                    </a:lnTo>
                    <a:close/>
                  </a:path>
                </a:pathLst>
              </a:custGeom>
              <a:solidFill>
                <a:schemeClr val="accent2"/>
              </a:solidFill>
              <a:ln w="9525">
                <a:solidFill>
                  <a:srgbClr val="000099"/>
                </a:solidFill>
                <a:round/>
                <a:headEnd/>
                <a:tailEnd/>
              </a:ln>
            </p:spPr>
            <p:txBody>
              <a:bodyPr wrap="none"/>
              <a:lstStyle/>
              <a:p>
                <a:endParaRPr lang="en-US"/>
              </a:p>
            </p:txBody>
          </p:sp>
          <p:sp>
            <p:nvSpPr>
              <p:cNvPr id="25627" name="Freeform 16"/>
              <p:cNvSpPr>
                <a:spLocks/>
              </p:cNvSpPr>
              <p:nvPr/>
            </p:nvSpPr>
            <p:spPr bwMode="auto">
              <a:xfrm>
                <a:off x="2837" y="2433"/>
                <a:ext cx="45" cy="291"/>
              </a:xfrm>
              <a:custGeom>
                <a:avLst/>
                <a:gdLst>
                  <a:gd name="T0" fmla="*/ 0 w 45"/>
                  <a:gd name="T1" fmla="*/ 36 h 291"/>
                  <a:gd name="T2" fmla="*/ 45 w 45"/>
                  <a:gd name="T3" fmla="*/ 0 h 291"/>
                  <a:gd name="T4" fmla="*/ 45 w 45"/>
                  <a:gd name="T5" fmla="*/ 249 h 291"/>
                  <a:gd name="T6" fmla="*/ 0 w 45"/>
                  <a:gd name="T7" fmla="*/ 291 h 291"/>
                  <a:gd name="T8" fmla="*/ 0 w 45"/>
                  <a:gd name="T9" fmla="*/ 36 h 291"/>
                  <a:gd name="T10" fmla="*/ 0 60000 65536"/>
                  <a:gd name="T11" fmla="*/ 0 60000 65536"/>
                  <a:gd name="T12" fmla="*/ 0 60000 65536"/>
                  <a:gd name="T13" fmla="*/ 0 60000 65536"/>
                  <a:gd name="T14" fmla="*/ 0 60000 65536"/>
                  <a:gd name="T15" fmla="*/ 0 w 45"/>
                  <a:gd name="T16" fmla="*/ 0 h 291"/>
                  <a:gd name="T17" fmla="*/ 45 w 45"/>
                  <a:gd name="T18" fmla="*/ 291 h 291"/>
                </a:gdLst>
                <a:ahLst/>
                <a:cxnLst>
                  <a:cxn ang="T10">
                    <a:pos x="T0" y="T1"/>
                  </a:cxn>
                  <a:cxn ang="T11">
                    <a:pos x="T2" y="T3"/>
                  </a:cxn>
                  <a:cxn ang="T12">
                    <a:pos x="T4" y="T5"/>
                  </a:cxn>
                  <a:cxn ang="T13">
                    <a:pos x="T6" y="T7"/>
                  </a:cxn>
                  <a:cxn ang="T14">
                    <a:pos x="T8" y="T9"/>
                  </a:cxn>
                </a:cxnLst>
                <a:rect l="T15" t="T16" r="T17" b="T18"/>
                <a:pathLst>
                  <a:path w="45" h="291">
                    <a:moveTo>
                      <a:pt x="0" y="36"/>
                    </a:moveTo>
                    <a:lnTo>
                      <a:pt x="45" y="0"/>
                    </a:lnTo>
                    <a:lnTo>
                      <a:pt x="45" y="249"/>
                    </a:lnTo>
                    <a:lnTo>
                      <a:pt x="0" y="291"/>
                    </a:lnTo>
                    <a:lnTo>
                      <a:pt x="0" y="36"/>
                    </a:lnTo>
                    <a:close/>
                  </a:path>
                </a:pathLst>
              </a:custGeom>
              <a:solidFill>
                <a:schemeClr val="accent2"/>
              </a:solidFill>
              <a:ln w="9525">
                <a:solidFill>
                  <a:srgbClr val="000099"/>
                </a:solidFill>
                <a:round/>
                <a:headEnd/>
                <a:tailEnd/>
              </a:ln>
            </p:spPr>
            <p:txBody>
              <a:bodyPr wrap="none"/>
              <a:lstStyle/>
              <a:p>
                <a:endParaRPr lang="en-US"/>
              </a:p>
            </p:txBody>
          </p:sp>
          <p:sp>
            <p:nvSpPr>
              <p:cNvPr id="25628" name="Freeform 17"/>
              <p:cNvSpPr>
                <a:spLocks/>
              </p:cNvSpPr>
              <p:nvPr/>
            </p:nvSpPr>
            <p:spPr bwMode="auto">
              <a:xfrm>
                <a:off x="3218" y="2082"/>
                <a:ext cx="45" cy="291"/>
              </a:xfrm>
              <a:custGeom>
                <a:avLst/>
                <a:gdLst>
                  <a:gd name="T0" fmla="*/ 0 w 45"/>
                  <a:gd name="T1" fmla="*/ 36 h 291"/>
                  <a:gd name="T2" fmla="*/ 45 w 45"/>
                  <a:gd name="T3" fmla="*/ 0 h 291"/>
                  <a:gd name="T4" fmla="*/ 45 w 45"/>
                  <a:gd name="T5" fmla="*/ 249 h 291"/>
                  <a:gd name="T6" fmla="*/ 0 w 45"/>
                  <a:gd name="T7" fmla="*/ 291 h 291"/>
                  <a:gd name="T8" fmla="*/ 0 w 45"/>
                  <a:gd name="T9" fmla="*/ 36 h 291"/>
                  <a:gd name="T10" fmla="*/ 0 60000 65536"/>
                  <a:gd name="T11" fmla="*/ 0 60000 65536"/>
                  <a:gd name="T12" fmla="*/ 0 60000 65536"/>
                  <a:gd name="T13" fmla="*/ 0 60000 65536"/>
                  <a:gd name="T14" fmla="*/ 0 60000 65536"/>
                  <a:gd name="T15" fmla="*/ 0 w 45"/>
                  <a:gd name="T16" fmla="*/ 0 h 291"/>
                  <a:gd name="T17" fmla="*/ 45 w 45"/>
                  <a:gd name="T18" fmla="*/ 291 h 291"/>
                </a:gdLst>
                <a:ahLst/>
                <a:cxnLst>
                  <a:cxn ang="T10">
                    <a:pos x="T0" y="T1"/>
                  </a:cxn>
                  <a:cxn ang="T11">
                    <a:pos x="T2" y="T3"/>
                  </a:cxn>
                  <a:cxn ang="T12">
                    <a:pos x="T4" y="T5"/>
                  </a:cxn>
                  <a:cxn ang="T13">
                    <a:pos x="T6" y="T7"/>
                  </a:cxn>
                  <a:cxn ang="T14">
                    <a:pos x="T8" y="T9"/>
                  </a:cxn>
                </a:cxnLst>
                <a:rect l="T15" t="T16" r="T17" b="T18"/>
                <a:pathLst>
                  <a:path w="45" h="291">
                    <a:moveTo>
                      <a:pt x="0" y="36"/>
                    </a:moveTo>
                    <a:lnTo>
                      <a:pt x="45" y="0"/>
                    </a:lnTo>
                    <a:lnTo>
                      <a:pt x="45" y="249"/>
                    </a:lnTo>
                    <a:lnTo>
                      <a:pt x="0" y="291"/>
                    </a:lnTo>
                    <a:lnTo>
                      <a:pt x="0" y="36"/>
                    </a:lnTo>
                    <a:close/>
                  </a:path>
                </a:pathLst>
              </a:custGeom>
              <a:solidFill>
                <a:schemeClr val="accent2"/>
              </a:solidFill>
              <a:ln w="9525">
                <a:solidFill>
                  <a:srgbClr val="000099"/>
                </a:solidFill>
                <a:round/>
                <a:headEnd/>
                <a:tailEnd/>
              </a:ln>
            </p:spPr>
            <p:txBody>
              <a:bodyPr wrap="none"/>
              <a:lstStyle/>
              <a:p>
                <a:endParaRPr lang="en-US"/>
              </a:p>
            </p:txBody>
          </p:sp>
          <p:sp>
            <p:nvSpPr>
              <p:cNvPr id="25629" name="Freeform 18"/>
              <p:cNvSpPr>
                <a:spLocks/>
              </p:cNvSpPr>
              <p:nvPr/>
            </p:nvSpPr>
            <p:spPr bwMode="auto">
              <a:xfrm>
                <a:off x="2543" y="2223"/>
                <a:ext cx="333" cy="237"/>
              </a:xfrm>
              <a:custGeom>
                <a:avLst/>
                <a:gdLst>
                  <a:gd name="T0" fmla="*/ 249 w 354"/>
                  <a:gd name="T1" fmla="*/ 220 h 246"/>
                  <a:gd name="T2" fmla="*/ 294 w 354"/>
                  <a:gd name="T3" fmla="*/ 180 h 246"/>
                  <a:gd name="T4" fmla="*/ 48 w 354"/>
                  <a:gd name="T5" fmla="*/ 0 h 246"/>
                  <a:gd name="T6" fmla="*/ 0 w 354"/>
                  <a:gd name="T7" fmla="*/ 45 h 246"/>
                  <a:gd name="T8" fmla="*/ 249 w 354"/>
                  <a:gd name="T9" fmla="*/ 220 h 246"/>
                  <a:gd name="T10" fmla="*/ 0 60000 65536"/>
                  <a:gd name="T11" fmla="*/ 0 60000 65536"/>
                  <a:gd name="T12" fmla="*/ 0 60000 65536"/>
                  <a:gd name="T13" fmla="*/ 0 60000 65536"/>
                  <a:gd name="T14" fmla="*/ 0 60000 65536"/>
                  <a:gd name="T15" fmla="*/ 0 w 354"/>
                  <a:gd name="T16" fmla="*/ 0 h 246"/>
                  <a:gd name="T17" fmla="*/ 354 w 354"/>
                  <a:gd name="T18" fmla="*/ 246 h 246"/>
                </a:gdLst>
                <a:ahLst/>
                <a:cxnLst>
                  <a:cxn ang="T10">
                    <a:pos x="T0" y="T1"/>
                  </a:cxn>
                  <a:cxn ang="T11">
                    <a:pos x="T2" y="T3"/>
                  </a:cxn>
                  <a:cxn ang="T12">
                    <a:pos x="T4" y="T5"/>
                  </a:cxn>
                  <a:cxn ang="T13">
                    <a:pos x="T6" y="T7"/>
                  </a:cxn>
                  <a:cxn ang="T14">
                    <a:pos x="T8" y="T9"/>
                  </a:cxn>
                </a:cxnLst>
                <a:rect l="T15" t="T16" r="T17" b="T18"/>
                <a:pathLst>
                  <a:path w="354" h="246">
                    <a:moveTo>
                      <a:pt x="300" y="246"/>
                    </a:moveTo>
                    <a:lnTo>
                      <a:pt x="354" y="201"/>
                    </a:lnTo>
                    <a:lnTo>
                      <a:pt x="57" y="0"/>
                    </a:lnTo>
                    <a:lnTo>
                      <a:pt x="0" y="51"/>
                    </a:lnTo>
                    <a:lnTo>
                      <a:pt x="300" y="246"/>
                    </a:lnTo>
                    <a:close/>
                  </a:path>
                </a:pathLst>
              </a:custGeom>
              <a:solidFill>
                <a:schemeClr val="accent1"/>
              </a:solidFill>
              <a:ln w="9525">
                <a:solidFill>
                  <a:schemeClr val="accent1"/>
                </a:solidFill>
                <a:round/>
                <a:headEnd/>
                <a:tailEnd/>
              </a:ln>
            </p:spPr>
            <p:txBody>
              <a:bodyPr wrap="none"/>
              <a:lstStyle/>
              <a:p>
                <a:endParaRPr lang="en-US"/>
              </a:p>
            </p:txBody>
          </p:sp>
          <p:sp>
            <p:nvSpPr>
              <p:cNvPr id="25630" name="Freeform 19"/>
              <p:cNvSpPr>
                <a:spLocks/>
              </p:cNvSpPr>
              <p:nvPr/>
            </p:nvSpPr>
            <p:spPr bwMode="auto">
              <a:xfrm>
                <a:off x="2912" y="1878"/>
                <a:ext cx="333" cy="237"/>
              </a:xfrm>
              <a:custGeom>
                <a:avLst/>
                <a:gdLst>
                  <a:gd name="T0" fmla="*/ 249 w 354"/>
                  <a:gd name="T1" fmla="*/ 220 h 246"/>
                  <a:gd name="T2" fmla="*/ 294 w 354"/>
                  <a:gd name="T3" fmla="*/ 180 h 246"/>
                  <a:gd name="T4" fmla="*/ 48 w 354"/>
                  <a:gd name="T5" fmla="*/ 0 h 246"/>
                  <a:gd name="T6" fmla="*/ 0 w 354"/>
                  <a:gd name="T7" fmla="*/ 45 h 246"/>
                  <a:gd name="T8" fmla="*/ 249 w 354"/>
                  <a:gd name="T9" fmla="*/ 220 h 246"/>
                  <a:gd name="T10" fmla="*/ 0 60000 65536"/>
                  <a:gd name="T11" fmla="*/ 0 60000 65536"/>
                  <a:gd name="T12" fmla="*/ 0 60000 65536"/>
                  <a:gd name="T13" fmla="*/ 0 60000 65536"/>
                  <a:gd name="T14" fmla="*/ 0 60000 65536"/>
                  <a:gd name="T15" fmla="*/ 0 w 354"/>
                  <a:gd name="T16" fmla="*/ 0 h 246"/>
                  <a:gd name="T17" fmla="*/ 354 w 354"/>
                  <a:gd name="T18" fmla="*/ 246 h 246"/>
                </a:gdLst>
                <a:ahLst/>
                <a:cxnLst>
                  <a:cxn ang="T10">
                    <a:pos x="T0" y="T1"/>
                  </a:cxn>
                  <a:cxn ang="T11">
                    <a:pos x="T2" y="T3"/>
                  </a:cxn>
                  <a:cxn ang="T12">
                    <a:pos x="T4" y="T5"/>
                  </a:cxn>
                  <a:cxn ang="T13">
                    <a:pos x="T6" y="T7"/>
                  </a:cxn>
                  <a:cxn ang="T14">
                    <a:pos x="T8" y="T9"/>
                  </a:cxn>
                </a:cxnLst>
                <a:rect l="T15" t="T16" r="T17" b="T18"/>
                <a:pathLst>
                  <a:path w="354" h="246">
                    <a:moveTo>
                      <a:pt x="300" y="246"/>
                    </a:moveTo>
                    <a:lnTo>
                      <a:pt x="354" y="201"/>
                    </a:lnTo>
                    <a:lnTo>
                      <a:pt x="57" y="0"/>
                    </a:lnTo>
                    <a:lnTo>
                      <a:pt x="0" y="51"/>
                    </a:lnTo>
                    <a:lnTo>
                      <a:pt x="300" y="246"/>
                    </a:lnTo>
                    <a:close/>
                  </a:path>
                </a:pathLst>
              </a:custGeom>
              <a:solidFill>
                <a:schemeClr val="accent1"/>
              </a:solidFill>
              <a:ln w="9525">
                <a:solidFill>
                  <a:schemeClr val="accent1"/>
                </a:solidFill>
                <a:round/>
                <a:headEnd/>
                <a:tailEnd/>
              </a:ln>
            </p:spPr>
            <p:txBody>
              <a:bodyPr wrap="none"/>
              <a:lstStyle/>
              <a:p>
                <a:endParaRPr lang="en-US"/>
              </a:p>
            </p:txBody>
          </p:sp>
          <p:sp>
            <p:nvSpPr>
              <p:cNvPr id="25631" name="Freeform 20"/>
              <p:cNvSpPr>
                <a:spLocks/>
              </p:cNvSpPr>
              <p:nvPr/>
            </p:nvSpPr>
            <p:spPr bwMode="auto">
              <a:xfrm>
                <a:off x="2762" y="2031"/>
                <a:ext cx="489" cy="426"/>
              </a:xfrm>
              <a:custGeom>
                <a:avLst/>
                <a:gdLst>
                  <a:gd name="T0" fmla="*/ 0 w 489"/>
                  <a:gd name="T1" fmla="*/ 390 h 426"/>
                  <a:gd name="T2" fmla="*/ 432 w 489"/>
                  <a:gd name="T3" fmla="*/ 0 h 426"/>
                  <a:gd name="T4" fmla="*/ 489 w 489"/>
                  <a:gd name="T5" fmla="*/ 39 h 426"/>
                  <a:gd name="T6" fmla="*/ 63 w 489"/>
                  <a:gd name="T7" fmla="*/ 426 h 426"/>
                  <a:gd name="T8" fmla="*/ 0 w 489"/>
                  <a:gd name="T9" fmla="*/ 390 h 426"/>
                  <a:gd name="T10" fmla="*/ 0 60000 65536"/>
                  <a:gd name="T11" fmla="*/ 0 60000 65536"/>
                  <a:gd name="T12" fmla="*/ 0 60000 65536"/>
                  <a:gd name="T13" fmla="*/ 0 60000 65536"/>
                  <a:gd name="T14" fmla="*/ 0 60000 65536"/>
                  <a:gd name="T15" fmla="*/ 0 w 489"/>
                  <a:gd name="T16" fmla="*/ 0 h 426"/>
                  <a:gd name="T17" fmla="*/ 489 w 489"/>
                  <a:gd name="T18" fmla="*/ 426 h 426"/>
                </a:gdLst>
                <a:ahLst/>
                <a:cxnLst>
                  <a:cxn ang="T10">
                    <a:pos x="T0" y="T1"/>
                  </a:cxn>
                  <a:cxn ang="T11">
                    <a:pos x="T2" y="T3"/>
                  </a:cxn>
                  <a:cxn ang="T12">
                    <a:pos x="T4" y="T5"/>
                  </a:cxn>
                  <a:cxn ang="T13">
                    <a:pos x="T6" y="T7"/>
                  </a:cxn>
                  <a:cxn ang="T14">
                    <a:pos x="T8" y="T9"/>
                  </a:cxn>
                </a:cxnLst>
                <a:rect l="T15" t="T16" r="T17" b="T18"/>
                <a:pathLst>
                  <a:path w="489" h="426">
                    <a:moveTo>
                      <a:pt x="0" y="390"/>
                    </a:moveTo>
                    <a:lnTo>
                      <a:pt x="432" y="0"/>
                    </a:lnTo>
                    <a:lnTo>
                      <a:pt x="489" y="39"/>
                    </a:lnTo>
                    <a:lnTo>
                      <a:pt x="63" y="426"/>
                    </a:lnTo>
                    <a:lnTo>
                      <a:pt x="0" y="390"/>
                    </a:lnTo>
                    <a:close/>
                  </a:path>
                </a:pathLst>
              </a:custGeom>
              <a:solidFill>
                <a:schemeClr val="accent1"/>
              </a:solidFill>
              <a:ln w="9525">
                <a:solidFill>
                  <a:schemeClr val="accent1"/>
                </a:solidFill>
                <a:round/>
                <a:headEnd/>
                <a:tailEnd/>
              </a:ln>
            </p:spPr>
            <p:txBody>
              <a:bodyPr wrap="none"/>
              <a:lstStyle/>
              <a:p>
                <a:endParaRPr lang="en-US"/>
              </a:p>
            </p:txBody>
          </p:sp>
          <p:sp>
            <p:nvSpPr>
              <p:cNvPr id="25632" name="Freeform 21"/>
              <p:cNvSpPr>
                <a:spLocks/>
              </p:cNvSpPr>
              <p:nvPr/>
            </p:nvSpPr>
            <p:spPr bwMode="auto">
              <a:xfrm>
                <a:off x="2756" y="2373"/>
                <a:ext cx="126" cy="87"/>
              </a:xfrm>
              <a:custGeom>
                <a:avLst/>
                <a:gdLst>
                  <a:gd name="T0" fmla="*/ 67 w 117"/>
                  <a:gd name="T1" fmla="*/ 0 h 87"/>
                  <a:gd name="T2" fmla="*/ 146 w 117"/>
                  <a:gd name="T3" fmla="*/ 42 h 87"/>
                  <a:gd name="T4" fmla="*/ 86 w 117"/>
                  <a:gd name="T5" fmla="*/ 87 h 87"/>
                  <a:gd name="T6" fmla="*/ 0 w 117"/>
                  <a:gd name="T7" fmla="*/ 45 h 87"/>
                  <a:gd name="T8" fmla="*/ 67 w 117"/>
                  <a:gd name="T9" fmla="*/ 0 h 87"/>
                  <a:gd name="T10" fmla="*/ 0 60000 65536"/>
                  <a:gd name="T11" fmla="*/ 0 60000 65536"/>
                  <a:gd name="T12" fmla="*/ 0 60000 65536"/>
                  <a:gd name="T13" fmla="*/ 0 60000 65536"/>
                  <a:gd name="T14" fmla="*/ 0 60000 65536"/>
                  <a:gd name="T15" fmla="*/ 0 w 117"/>
                  <a:gd name="T16" fmla="*/ 0 h 87"/>
                  <a:gd name="T17" fmla="*/ 117 w 117"/>
                  <a:gd name="T18" fmla="*/ 87 h 87"/>
                </a:gdLst>
                <a:ahLst/>
                <a:cxnLst>
                  <a:cxn ang="T10">
                    <a:pos x="T0" y="T1"/>
                  </a:cxn>
                  <a:cxn ang="T11">
                    <a:pos x="T2" y="T3"/>
                  </a:cxn>
                  <a:cxn ang="T12">
                    <a:pos x="T4" y="T5"/>
                  </a:cxn>
                  <a:cxn ang="T13">
                    <a:pos x="T6" y="T7"/>
                  </a:cxn>
                  <a:cxn ang="T14">
                    <a:pos x="T8" y="T9"/>
                  </a:cxn>
                </a:cxnLst>
                <a:rect l="T15" t="T16" r="T17" b="T18"/>
                <a:pathLst>
                  <a:path w="117" h="87">
                    <a:moveTo>
                      <a:pt x="54" y="0"/>
                    </a:moveTo>
                    <a:lnTo>
                      <a:pt x="117" y="42"/>
                    </a:lnTo>
                    <a:lnTo>
                      <a:pt x="69" y="87"/>
                    </a:lnTo>
                    <a:lnTo>
                      <a:pt x="0" y="45"/>
                    </a:lnTo>
                    <a:lnTo>
                      <a:pt x="54" y="0"/>
                    </a:lnTo>
                    <a:close/>
                  </a:path>
                </a:pathLst>
              </a:custGeom>
              <a:solidFill>
                <a:srgbClr val="FF0000"/>
              </a:solidFill>
              <a:ln w="9525">
                <a:solidFill>
                  <a:srgbClr val="FF0000"/>
                </a:solidFill>
                <a:round/>
                <a:headEnd/>
                <a:tailEnd/>
              </a:ln>
            </p:spPr>
            <p:txBody>
              <a:bodyPr wrap="none"/>
              <a:lstStyle/>
              <a:p>
                <a:endParaRPr lang="en-US"/>
              </a:p>
            </p:txBody>
          </p:sp>
          <p:sp>
            <p:nvSpPr>
              <p:cNvPr id="25633" name="Freeform 22"/>
              <p:cNvSpPr>
                <a:spLocks/>
              </p:cNvSpPr>
              <p:nvPr/>
            </p:nvSpPr>
            <p:spPr bwMode="auto">
              <a:xfrm>
                <a:off x="3128" y="2028"/>
                <a:ext cx="126" cy="87"/>
              </a:xfrm>
              <a:custGeom>
                <a:avLst/>
                <a:gdLst>
                  <a:gd name="T0" fmla="*/ 67 w 117"/>
                  <a:gd name="T1" fmla="*/ 0 h 87"/>
                  <a:gd name="T2" fmla="*/ 146 w 117"/>
                  <a:gd name="T3" fmla="*/ 42 h 87"/>
                  <a:gd name="T4" fmla="*/ 86 w 117"/>
                  <a:gd name="T5" fmla="*/ 87 h 87"/>
                  <a:gd name="T6" fmla="*/ 0 w 117"/>
                  <a:gd name="T7" fmla="*/ 45 h 87"/>
                  <a:gd name="T8" fmla="*/ 67 w 117"/>
                  <a:gd name="T9" fmla="*/ 0 h 87"/>
                  <a:gd name="T10" fmla="*/ 0 60000 65536"/>
                  <a:gd name="T11" fmla="*/ 0 60000 65536"/>
                  <a:gd name="T12" fmla="*/ 0 60000 65536"/>
                  <a:gd name="T13" fmla="*/ 0 60000 65536"/>
                  <a:gd name="T14" fmla="*/ 0 60000 65536"/>
                  <a:gd name="T15" fmla="*/ 0 w 117"/>
                  <a:gd name="T16" fmla="*/ 0 h 87"/>
                  <a:gd name="T17" fmla="*/ 117 w 117"/>
                  <a:gd name="T18" fmla="*/ 87 h 87"/>
                </a:gdLst>
                <a:ahLst/>
                <a:cxnLst>
                  <a:cxn ang="T10">
                    <a:pos x="T0" y="T1"/>
                  </a:cxn>
                  <a:cxn ang="T11">
                    <a:pos x="T2" y="T3"/>
                  </a:cxn>
                  <a:cxn ang="T12">
                    <a:pos x="T4" y="T5"/>
                  </a:cxn>
                  <a:cxn ang="T13">
                    <a:pos x="T6" y="T7"/>
                  </a:cxn>
                  <a:cxn ang="T14">
                    <a:pos x="T8" y="T9"/>
                  </a:cxn>
                </a:cxnLst>
                <a:rect l="T15" t="T16" r="T17" b="T18"/>
                <a:pathLst>
                  <a:path w="117" h="87">
                    <a:moveTo>
                      <a:pt x="54" y="0"/>
                    </a:moveTo>
                    <a:lnTo>
                      <a:pt x="117" y="42"/>
                    </a:lnTo>
                    <a:lnTo>
                      <a:pt x="69" y="87"/>
                    </a:lnTo>
                    <a:lnTo>
                      <a:pt x="0" y="45"/>
                    </a:lnTo>
                    <a:lnTo>
                      <a:pt x="54" y="0"/>
                    </a:lnTo>
                    <a:close/>
                  </a:path>
                </a:pathLst>
              </a:custGeom>
              <a:solidFill>
                <a:srgbClr val="FF0000"/>
              </a:solidFill>
              <a:ln w="9525">
                <a:solidFill>
                  <a:srgbClr val="FF0000"/>
                </a:solidFill>
                <a:round/>
                <a:headEnd/>
                <a:tailEnd/>
              </a:ln>
            </p:spPr>
            <p:txBody>
              <a:bodyPr wrap="none"/>
              <a:lstStyle/>
              <a:p>
                <a:endParaRPr lang="en-US"/>
              </a:p>
            </p:txBody>
          </p:sp>
          <p:sp>
            <p:nvSpPr>
              <p:cNvPr id="25634" name="Freeform 23"/>
              <p:cNvSpPr>
                <a:spLocks/>
              </p:cNvSpPr>
              <p:nvPr/>
            </p:nvSpPr>
            <p:spPr bwMode="auto">
              <a:xfrm>
                <a:off x="2534" y="1884"/>
                <a:ext cx="489" cy="426"/>
              </a:xfrm>
              <a:custGeom>
                <a:avLst/>
                <a:gdLst>
                  <a:gd name="T0" fmla="*/ 0 w 489"/>
                  <a:gd name="T1" fmla="*/ 390 h 426"/>
                  <a:gd name="T2" fmla="*/ 432 w 489"/>
                  <a:gd name="T3" fmla="*/ 0 h 426"/>
                  <a:gd name="T4" fmla="*/ 489 w 489"/>
                  <a:gd name="T5" fmla="*/ 39 h 426"/>
                  <a:gd name="T6" fmla="*/ 63 w 489"/>
                  <a:gd name="T7" fmla="*/ 426 h 426"/>
                  <a:gd name="T8" fmla="*/ 0 w 489"/>
                  <a:gd name="T9" fmla="*/ 390 h 426"/>
                  <a:gd name="T10" fmla="*/ 0 60000 65536"/>
                  <a:gd name="T11" fmla="*/ 0 60000 65536"/>
                  <a:gd name="T12" fmla="*/ 0 60000 65536"/>
                  <a:gd name="T13" fmla="*/ 0 60000 65536"/>
                  <a:gd name="T14" fmla="*/ 0 60000 65536"/>
                  <a:gd name="T15" fmla="*/ 0 w 489"/>
                  <a:gd name="T16" fmla="*/ 0 h 426"/>
                  <a:gd name="T17" fmla="*/ 489 w 489"/>
                  <a:gd name="T18" fmla="*/ 426 h 426"/>
                </a:gdLst>
                <a:ahLst/>
                <a:cxnLst>
                  <a:cxn ang="T10">
                    <a:pos x="T0" y="T1"/>
                  </a:cxn>
                  <a:cxn ang="T11">
                    <a:pos x="T2" y="T3"/>
                  </a:cxn>
                  <a:cxn ang="T12">
                    <a:pos x="T4" y="T5"/>
                  </a:cxn>
                  <a:cxn ang="T13">
                    <a:pos x="T6" y="T7"/>
                  </a:cxn>
                  <a:cxn ang="T14">
                    <a:pos x="T8" y="T9"/>
                  </a:cxn>
                </a:cxnLst>
                <a:rect l="T15" t="T16" r="T17" b="T18"/>
                <a:pathLst>
                  <a:path w="489" h="426">
                    <a:moveTo>
                      <a:pt x="0" y="390"/>
                    </a:moveTo>
                    <a:lnTo>
                      <a:pt x="432" y="0"/>
                    </a:lnTo>
                    <a:lnTo>
                      <a:pt x="489" y="39"/>
                    </a:lnTo>
                    <a:lnTo>
                      <a:pt x="63" y="426"/>
                    </a:lnTo>
                    <a:lnTo>
                      <a:pt x="0" y="390"/>
                    </a:lnTo>
                    <a:close/>
                  </a:path>
                </a:pathLst>
              </a:custGeom>
              <a:solidFill>
                <a:schemeClr val="accent1"/>
              </a:solidFill>
              <a:ln w="9525">
                <a:solidFill>
                  <a:schemeClr val="accent1"/>
                </a:solidFill>
                <a:round/>
                <a:headEnd/>
                <a:tailEnd/>
              </a:ln>
            </p:spPr>
            <p:txBody>
              <a:bodyPr wrap="none"/>
              <a:lstStyle/>
              <a:p>
                <a:endParaRPr lang="en-US"/>
              </a:p>
            </p:txBody>
          </p:sp>
          <p:sp>
            <p:nvSpPr>
              <p:cNvPr id="25635" name="Freeform 24"/>
              <p:cNvSpPr>
                <a:spLocks/>
              </p:cNvSpPr>
              <p:nvPr/>
            </p:nvSpPr>
            <p:spPr bwMode="auto">
              <a:xfrm>
                <a:off x="2909" y="1878"/>
                <a:ext cx="126" cy="87"/>
              </a:xfrm>
              <a:custGeom>
                <a:avLst/>
                <a:gdLst>
                  <a:gd name="T0" fmla="*/ 67 w 117"/>
                  <a:gd name="T1" fmla="*/ 0 h 87"/>
                  <a:gd name="T2" fmla="*/ 146 w 117"/>
                  <a:gd name="T3" fmla="*/ 42 h 87"/>
                  <a:gd name="T4" fmla="*/ 86 w 117"/>
                  <a:gd name="T5" fmla="*/ 87 h 87"/>
                  <a:gd name="T6" fmla="*/ 0 w 117"/>
                  <a:gd name="T7" fmla="*/ 45 h 87"/>
                  <a:gd name="T8" fmla="*/ 67 w 117"/>
                  <a:gd name="T9" fmla="*/ 0 h 87"/>
                  <a:gd name="T10" fmla="*/ 0 60000 65536"/>
                  <a:gd name="T11" fmla="*/ 0 60000 65536"/>
                  <a:gd name="T12" fmla="*/ 0 60000 65536"/>
                  <a:gd name="T13" fmla="*/ 0 60000 65536"/>
                  <a:gd name="T14" fmla="*/ 0 60000 65536"/>
                  <a:gd name="T15" fmla="*/ 0 w 117"/>
                  <a:gd name="T16" fmla="*/ 0 h 87"/>
                  <a:gd name="T17" fmla="*/ 117 w 117"/>
                  <a:gd name="T18" fmla="*/ 87 h 87"/>
                </a:gdLst>
                <a:ahLst/>
                <a:cxnLst>
                  <a:cxn ang="T10">
                    <a:pos x="T0" y="T1"/>
                  </a:cxn>
                  <a:cxn ang="T11">
                    <a:pos x="T2" y="T3"/>
                  </a:cxn>
                  <a:cxn ang="T12">
                    <a:pos x="T4" y="T5"/>
                  </a:cxn>
                  <a:cxn ang="T13">
                    <a:pos x="T6" y="T7"/>
                  </a:cxn>
                  <a:cxn ang="T14">
                    <a:pos x="T8" y="T9"/>
                  </a:cxn>
                </a:cxnLst>
                <a:rect l="T15" t="T16" r="T17" b="T18"/>
                <a:pathLst>
                  <a:path w="117" h="87">
                    <a:moveTo>
                      <a:pt x="54" y="0"/>
                    </a:moveTo>
                    <a:lnTo>
                      <a:pt x="117" y="42"/>
                    </a:lnTo>
                    <a:lnTo>
                      <a:pt x="69" y="87"/>
                    </a:lnTo>
                    <a:lnTo>
                      <a:pt x="0" y="45"/>
                    </a:lnTo>
                    <a:lnTo>
                      <a:pt x="54" y="0"/>
                    </a:lnTo>
                    <a:close/>
                  </a:path>
                </a:pathLst>
              </a:custGeom>
              <a:solidFill>
                <a:srgbClr val="FF0000"/>
              </a:solidFill>
              <a:ln w="9525">
                <a:solidFill>
                  <a:srgbClr val="FF0000"/>
                </a:solidFill>
                <a:round/>
                <a:headEnd/>
                <a:tailEnd/>
              </a:ln>
            </p:spPr>
            <p:txBody>
              <a:bodyPr wrap="none"/>
              <a:lstStyle/>
              <a:p>
                <a:endParaRPr lang="en-US"/>
              </a:p>
            </p:txBody>
          </p:sp>
          <p:sp>
            <p:nvSpPr>
              <p:cNvPr id="25636" name="Freeform 25"/>
              <p:cNvSpPr>
                <a:spLocks/>
              </p:cNvSpPr>
              <p:nvPr/>
            </p:nvSpPr>
            <p:spPr bwMode="auto">
              <a:xfrm>
                <a:off x="2537" y="2223"/>
                <a:ext cx="126" cy="87"/>
              </a:xfrm>
              <a:custGeom>
                <a:avLst/>
                <a:gdLst>
                  <a:gd name="T0" fmla="*/ 67 w 117"/>
                  <a:gd name="T1" fmla="*/ 0 h 87"/>
                  <a:gd name="T2" fmla="*/ 146 w 117"/>
                  <a:gd name="T3" fmla="*/ 42 h 87"/>
                  <a:gd name="T4" fmla="*/ 86 w 117"/>
                  <a:gd name="T5" fmla="*/ 87 h 87"/>
                  <a:gd name="T6" fmla="*/ 0 w 117"/>
                  <a:gd name="T7" fmla="*/ 45 h 87"/>
                  <a:gd name="T8" fmla="*/ 67 w 117"/>
                  <a:gd name="T9" fmla="*/ 0 h 87"/>
                  <a:gd name="T10" fmla="*/ 0 60000 65536"/>
                  <a:gd name="T11" fmla="*/ 0 60000 65536"/>
                  <a:gd name="T12" fmla="*/ 0 60000 65536"/>
                  <a:gd name="T13" fmla="*/ 0 60000 65536"/>
                  <a:gd name="T14" fmla="*/ 0 60000 65536"/>
                  <a:gd name="T15" fmla="*/ 0 w 117"/>
                  <a:gd name="T16" fmla="*/ 0 h 87"/>
                  <a:gd name="T17" fmla="*/ 117 w 117"/>
                  <a:gd name="T18" fmla="*/ 87 h 87"/>
                </a:gdLst>
                <a:ahLst/>
                <a:cxnLst>
                  <a:cxn ang="T10">
                    <a:pos x="T0" y="T1"/>
                  </a:cxn>
                  <a:cxn ang="T11">
                    <a:pos x="T2" y="T3"/>
                  </a:cxn>
                  <a:cxn ang="T12">
                    <a:pos x="T4" y="T5"/>
                  </a:cxn>
                  <a:cxn ang="T13">
                    <a:pos x="T6" y="T7"/>
                  </a:cxn>
                  <a:cxn ang="T14">
                    <a:pos x="T8" y="T9"/>
                  </a:cxn>
                </a:cxnLst>
                <a:rect l="T15" t="T16" r="T17" b="T18"/>
                <a:pathLst>
                  <a:path w="117" h="87">
                    <a:moveTo>
                      <a:pt x="54" y="0"/>
                    </a:moveTo>
                    <a:lnTo>
                      <a:pt x="117" y="42"/>
                    </a:lnTo>
                    <a:lnTo>
                      <a:pt x="69" y="87"/>
                    </a:lnTo>
                    <a:lnTo>
                      <a:pt x="0" y="45"/>
                    </a:lnTo>
                    <a:lnTo>
                      <a:pt x="54" y="0"/>
                    </a:lnTo>
                    <a:close/>
                  </a:path>
                </a:pathLst>
              </a:custGeom>
              <a:solidFill>
                <a:srgbClr val="FF0000"/>
              </a:solidFill>
              <a:ln w="9525">
                <a:solidFill>
                  <a:srgbClr val="FF0000"/>
                </a:solidFill>
                <a:round/>
                <a:headEnd/>
                <a:tailEnd/>
              </a:ln>
            </p:spPr>
            <p:txBody>
              <a:bodyPr wrap="none"/>
              <a:lstStyle/>
              <a:p>
                <a:endParaRPr lang="en-US"/>
              </a:p>
            </p:txBody>
          </p:sp>
          <p:sp>
            <p:nvSpPr>
              <p:cNvPr id="25637" name="Text Box 26"/>
              <p:cNvSpPr txBox="1">
                <a:spLocks noChangeArrowheads="1"/>
              </p:cNvSpPr>
              <p:nvPr/>
            </p:nvSpPr>
            <p:spPr bwMode="auto">
              <a:xfrm>
                <a:off x="2040" y="274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grpSp>
        <p:grpSp>
          <p:nvGrpSpPr>
            <p:cNvPr id="25608" name="Group 27"/>
            <p:cNvGrpSpPr>
              <a:grpSpLocks/>
            </p:cNvGrpSpPr>
            <p:nvPr/>
          </p:nvGrpSpPr>
          <p:grpSpPr bwMode="auto">
            <a:xfrm>
              <a:off x="241" y="2565"/>
              <a:ext cx="1761" cy="1055"/>
              <a:chOff x="422" y="2548"/>
              <a:chExt cx="1761" cy="1055"/>
            </a:xfrm>
          </p:grpSpPr>
          <p:grpSp>
            <p:nvGrpSpPr>
              <p:cNvPr id="25613" name="Group 28"/>
              <p:cNvGrpSpPr>
                <a:grpSpLocks/>
              </p:cNvGrpSpPr>
              <p:nvPr/>
            </p:nvGrpSpPr>
            <p:grpSpPr bwMode="auto">
              <a:xfrm>
                <a:off x="422" y="2548"/>
                <a:ext cx="1541" cy="1055"/>
                <a:chOff x="422" y="2548"/>
                <a:chExt cx="1541" cy="1055"/>
              </a:xfrm>
            </p:grpSpPr>
            <p:sp>
              <p:nvSpPr>
                <p:cNvPr id="25615" name="Text Box 29"/>
                <p:cNvSpPr txBox="1">
                  <a:spLocks noChangeArrowheads="1"/>
                </p:cNvSpPr>
                <p:nvPr/>
              </p:nvSpPr>
              <p:spPr bwMode="auto">
                <a:xfrm>
                  <a:off x="896" y="254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u="sng"/>
                    <a:t>Input</a:t>
                  </a:r>
                </a:p>
              </p:txBody>
            </p:sp>
            <p:sp>
              <p:nvSpPr>
                <p:cNvPr id="25616" name="Text Box 30"/>
                <p:cNvSpPr txBox="1">
                  <a:spLocks noChangeArrowheads="1"/>
                </p:cNvSpPr>
                <p:nvPr/>
              </p:nvSpPr>
              <p:spPr bwMode="auto">
                <a:xfrm>
                  <a:off x="422" y="2855"/>
                  <a:ext cx="1541"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Discrete 3 sec</a:t>
                  </a:r>
                </a:p>
                <a:p>
                  <a:pPr algn="ctr" eaLnBrk="1" hangingPunct="1"/>
                  <a:r>
                    <a:rPr lang="en-US" altLang="en-US"/>
                    <a:t>wind speed</a:t>
                  </a:r>
                </a:p>
                <a:p>
                  <a:pPr algn="ctr" eaLnBrk="1" hangingPunct="1"/>
                  <a:r>
                    <a:rPr lang="en-US" altLang="en-US"/>
                    <a:t>(e.g.V = 110 mph)</a:t>
                  </a:r>
                </a:p>
              </p:txBody>
            </p:sp>
          </p:grpSp>
          <p:sp>
            <p:nvSpPr>
              <p:cNvPr id="25614" name="AutoShape 31"/>
              <p:cNvSpPr>
                <a:spLocks noChangeArrowheads="1"/>
              </p:cNvSpPr>
              <p:nvPr/>
            </p:nvSpPr>
            <p:spPr bwMode="auto">
              <a:xfrm>
                <a:off x="1822" y="2983"/>
                <a:ext cx="361" cy="267"/>
              </a:xfrm>
              <a:prstGeom prst="rightArrow">
                <a:avLst>
                  <a:gd name="adj1" fmla="val 50000"/>
                  <a:gd name="adj2" fmla="val 33801"/>
                </a:avLst>
              </a:prstGeom>
              <a:solidFill>
                <a:schemeClr val="accent1"/>
              </a:solidFill>
              <a:ln w="9525">
                <a:solidFill>
                  <a:schemeClr val="tx1"/>
                </a:solidFill>
                <a:miter lim="800000"/>
                <a:headEnd/>
                <a:tailEnd/>
              </a:ln>
            </p:spPr>
            <p:txBody>
              <a:bodyPr wrap="none" anchor="ctr"/>
              <a:lstStyle/>
              <a:p>
                <a:endParaRPr lang="en-US"/>
              </a:p>
            </p:txBody>
          </p:sp>
        </p:grpSp>
        <p:grpSp>
          <p:nvGrpSpPr>
            <p:cNvPr id="25609" name="Group 32"/>
            <p:cNvGrpSpPr>
              <a:grpSpLocks/>
            </p:cNvGrpSpPr>
            <p:nvPr/>
          </p:nvGrpSpPr>
          <p:grpSpPr bwMode="auto">
            <a:xfrm>
              <a:off x="3586" y="2576"/>
              <a:ext cx="2149" cy="1078"/>
              <a:chOff x="3586" y="2576"/>
              <a:chExt cx="2149" cy="1078"/>
            </a:xfrm>
          </p:grpSpPr>
          <p:sp>
            <p:nvSpPr>
              <p:cNvPr id="25610" name="Text Box 33"/>
              <p:cNvSpPr txBox="1">
                <a:spLocks noChangeArrowheads="1"/>
              </p:cNvSpPr>
              <p:nvPr/>
            </p:nvSpPr>
            <p:spPr bwMode="auto">
              <a:xfrm>
                <a:off x="4283" y="2576"/>
                <a:ext cx="7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u="sng"/>
                  <a:t>Output</a:t>
                </a:r>
              </a:p>
            </p:txBody>
          </p:sp>
          <p:sp>
            <p:nvSpPr>
              <p:cNvPr id="25611" name="Text Box 34"/>
              <p:cNvSpPr txBox="1">
                <a:spLocks noChangeArrowheads="1"/>
              </p:cNvSpPr>
              <p:nvPr/>
            </p:nvSpPr>
            <p:spPr bwMode="auto">
              <a:xfrm>
                <a:off x="3643" y="2906"/>
                <a:ext cx="209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t>Component</a:t>
                </a:r>
              </a:p>
              <a:p>
                <a:pPr algn="ctr" eaLnBrk="1" hangingPunct="1"/>
                <a:r>
                  <a:rPr lang="en-US" altLang="en-US"/>
                  <a:t>loads/pressures</a:t>
                </a:r>
              </a:p>
              <a:p>
                <a:pPr algn="ctr" eaLnBrk="1" hangingPunct="1"/>
                <a:r>
                  <a:rPr lang="en-US" altLang="en-US"/>
                  <a:t>(e.g. one sheathing panel)</a:t>
                </a:r>
              </a:p>
            </p:txBody>
          </p:sp>
          <p:sp>
            <p:nvSpPr>
              <p:cNvPr id="25612" name="AutoShape 35"/>
              <p:cNvSpPr>
                <a:spLocks noChangeArrowheads="1"/>
              </p:cNvSpPr>
              <p:nvPr/>
            </p:nvSpPr>
            <p:spPr bwMode="auto">
              <a:xfrm>
                <a:off x="3586" y="2985"/>
                <a:ext cx="361" cy="267"/>
              </a:xfrm>
              <a:prstGeom prst="rightArrow">
                <a:avLst>
                  <a:gd name="adj1" fmla="val 50000"/>
                  <a:gd name="adj2" fmla="val 33801"/>
                </a:avLst>
              </a:prstGeom>
              <a:solidFill>
                <a:schemeClr val="accent1"/>
              </a:solidFill>
              <a:ln w="9525">
                <a:solidFill>
                  <a:schemeClr val="tx1"/>
                </a:solidFill>
                <a:miter lim="800000"/>
                <a:headEnd/>
                <a:tailEnd/>
              </a:ln>
            </p:spPr>
            <p:txBody>
              <a:bodyPr wrap="none" anchor="ctr"/>
              <a:lstStyle/>
              <a:p>
                <a:endParaRPr lang="en-US"/>
              </a:p>
            </p:txBody>
          </p:sp>
        </p:grpSp>
      </p:grpSp>
      <p:sp>
        <p:nvSpPr>
          <p:cNvPr id="25605" name="Rectangle 36"/>
          <p:cNvSpPr>
            <a:spLocks noChangeArrowheads="1"/>
          </p:cNvSpPr>
          <p:nvPr/>
        </p:nvSpPr>
        <p:spPr bwMode="auto">
          <a:xfrm>
            <a:off x="152400" y="4191000"/>
            <a:ext cx="533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t>Sources:</a:t>
            </a:r>
          </a:p>
          <a:p>
            <a:pPr marL="742950" lvl="1" indent="-285750">
              <a:spcBef>
                <a:spcPct val="20000"/>
              </a:spcBef>
              <a:buFontTx/>
              <a:buChar char="–"/>
            </a:pPr>
            <a:r>
              <a:rPr lang="en-US" sz="2800"/>
              <a:t>Wind load provisions in code</a:t>
            </a:r>
          </a:p>
          <a:p>
            <a:pPr marL="742950" lvl="1" indent="-285750">
              <a:spcBef>
                <a:spcPct val="20000"/>
              </a:spcBef>
              <a:buFontTx/>
              <a:buChar char="–"/>
            </a:pPr>
            <a:r>
              <a:rPr lang="en-US" sz="2800"/>
              <a:t>Directional modifications</a:t>
            </a:r>
          </a:p>
          <a:p>
            <a:pPr marL="742950" lvl="1" indent="-285750">
              <a:spcBef>
                <a:spcPct val="20000"/>
              </a:spcBef>
              <a:buFontTx/>
              <a:buChar char="–"/>
            </a:pPr>
            <a:r>
              <a:rPr lang="en-US" sz="2800"/>
              <a:t>Full scale measurement</a:t>
            </a:r>
          </a:p>
        </p:txBody>
      </p:sp>
      <p:sp>
        <p:nvSpPr>
          <p:cNvPr id="25606" name="Rectangle 37"/>
          <p:cNvSpPr>
            <a:spLocks noChangeArrowheads="1"/>
          </p:cNvSpPr>
          <p:nvPr/>
        </p:nvSpPr>
        <p:spPr bwMode="auto">
          <a:xfrm>
            <a:off x="5715000" y="4191000"/>
            <a:ext cx="320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a:t>Influences:</a:t>
            </a:r>
          </a:p>
          <a:p>
            <a:pPr marL="742950" lvl="1" indent="-285750">
              <a:spcBef>
                <a:spcPct val="20000"/>
              </a:spcBef>
              <a:buFontTx/>
              <a:buChar char="–"/>
            </a:pPr>
            <a:r>
              <a:rPr lang="en-US" sz="2800"/>
              <a:t>Building shape</a:t>
            </a:r>
          </a:p>
          <a:p>
            <a:pPr marL="742950" lvl="1" indent="-285750">
              <a:spcBef>
                <a:spcPct val="20000"/>
              </a:spcBef>
              <a:buFontTx/>
              <a:buChar char="–"/>
            </a:pPr>
            <a:r>
              <a:rPr lang="en-US" sz="2800"/>
              <a:t>Wind direction</a:t>
            </a:r>
          </a:p>
        </p:txBody>
      </p:sp>
      <p:sp>
        <p:nvSpPr>
          <p:cNvPr id="38"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7</a:t>
            </a:fld>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Research Objectives</a:t>
            </a:r>
          </a:p>
        </p:txBody>
      </p:sp>
      <p:grpSp>
        <p:nvGrpSpPr>
          <p:cNvPr id="29699" name="Group 3"/>
          <p:cNvGrpSpPr>
            <a:grpSpLocks/>
          </p:cNvGrpSpPr>
          <p:nvPr/>
        </p:nvGrpSpPr>
        <p:grpSpPr bwMode="auto">
          <a:xfrm>
            <a:off x="776288" y="1931988"/>
            <a:ext cx="1919287" cy="2146300"/>
            <a:chOff x="352" y="1243"/>
            <a:chExt cx="1209" cy="1352"/>
          </a:xfrm>
        </p:grpSpPr>
        <p:pic>
          <p:nvPicPr>
            <p:cNvPr id="29729" name="Picture 4" descr="FLmap pl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 y="1456"/>
              <a:ext cx="1180"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5" descr="bd0002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 y="1630"/>
              <a:ext cx="539"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Text Box 6"/>
            <p:cNvSpPr txBox="1">
              <a:spLocks noChangeArrowheads="1"/>
            </p:cNvSpPr>
            <p:nvPr/>
          </p:nvSpPr>
          <p:spPr bwMode="auto">
            <a:xfrm>
              <a:off x="354" y="1243"/>
              <a:ext cx="1207"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 Determine types</a:t>
              </a:r>
            </a:p>
          </p:txBody>
        </p:sp>
      </p:grpSp>
      <p:grpSp>
        <p:nvGrpSpPr>
          <p:cNvPr id="29700" name="Group 7"/>
          <p:cNvGrpSpPr>
            <a:grpSpLocks/>
          </p:cNvGrpSpPr>
          <p:nvPr/>
        </p:nvGrpSpPr>
        <p:grpSpPr bwMode="auto">
          <a:xfrm>
            <a:off x="5853113" y="1876425"/>
            <a:ext cx="2719387" cy="2124075"/>
            <a:chOff x="3687" y="1182"/>
            <a:chExt cx="1713" cy="1338"/>
          </a:xfrm>
        </p:grpSpPr>
        <p:pic>
          <p:nvPicPr>
            <p:cNvPr id="29727" name="Picture 8" descr="roof_de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 y="1416"/>
              <a:ext cx="1277" cy="1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28" name="Text Box 9"/>
            <p:cNvSpPr txBox="1">
              <a:spLocks noChangeArrowheads="1"/>
            </p:cNvSpPr>
            <p:nvPr/>
          </p:nvSpPr>
          <p:spPr bwMode="auto">
            <a:xfrm>
              <a:off x="3687" y="1182"/>
              <a:ext cx="171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Quantify wind resistance</a:t>
              </a:r>
            </a:p>
          </p:txBody>
        </p:sp>
      </p:grpSp>
      <p:grpSp>
        <p:nvGrpSpPr>
          <p:cNvPr id="29701" name="Group 10"/>
          <p:cNvGrpSpPr>
            <a:grpSpLocks/>
          </p:cNvGrpSpPr>
          <p:nvPr/>
        </p:nvGrpSpPr>
        <p:grpSpPr bwMode="auto">
          <a:xfrm>
            <a:off x="3438525" y="1782763"/>
            <a:ext cx="2428875" cy="2416175"/>
            <a:chOff x="2438" y="2671"/>
            <a:chExt cx="1530" cy="1522"/>
          </a:xfrm>
        </p:grpSpPr>
        <p:pic>
          <p:nvPicPr>
            <p:cNvPr id="29725" name="Picture 11" descr="house_pressur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 y="3063"/>
              <a:ext cx="1530"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6" name="Text Box 12"/>
            <p:cNvSpPr txBox="1">
              <a:spLocks noChangeArrowheads="1"/>
            </p:cNvSpPr>
            <p:nvPr/>
          </p:nvSpPr>
          <p:spPr bwMode="auto">
            <a:xfrm>
              <a:off x="2548" y="2671"/>
              <a:ext cx="12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Translate wind speed into loads</a:t>
              </a:r>
            </a:p>
          </p:txBody>
        </p:sp>
      </p:grpSp>
      <p:grpSp>
        <p:nvGrpSpPr>
          <p:cNvPr id="29702" name="Group 13"/>
          <p:cNvGrpSpPr>
            <a:grpSpLocks/>
          </p:cNvGrpSpPr>
          <p:nvPr/>
        </p:nvGrpSpPr>
        <p:grpSpPr bwMode="auto">
          <a:xfrm>
            <a:off x="1747838" y="4121150"/>
            <a:ext cx="6127750" cy="2344738"/>
            <a:chOff x="1101" y="2596"/>
            <a:chExt cx="3860" cy="1477"/>
          </a:xfrm>
        </p:grpSpPr>
        <p:sp>
          <p:nvSpPr>
            <p:cNvPr id="29711" name="Text Box 14"/>
            <p:cNvSpPr txBox="1">
              <a:spLocks noChangeArrowheads="1"/>
            </p:cNvSpPr>
            <p:nvPr/>
          </p:nvSpPr>
          <p:spPr bwMode="auto">
            <a:xfrm>
              <a:off x="1477" y="3823"/>
              <a:ext cx="17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Monte Carlo Simulation </a:t>
              </a:r>
            </a:p>
          </p:txBody>
        </p:sp>
        <p:grpSp>
          <p:nvGrpSpPr>
            <p:cNvPr id="29712" name="Group 15"/>
            <p:cNvGrpSpPr>
              <a:grpSpLocks/>
            </p:cNvGrpSpPr>
            <p:nvPr/>
          </p:nvGrpSpPr>
          <p:grpSpPr bwMode="auto">
            <a:xfrm>
              <a:off x="1101" y="2596"/>
              <a:ext cx="3860" cy="1255"/>
              <a:chOff x="1101" y="2596"/>
              <a:chExt cx="3860" cy="1255"/>
            </a:xfrm>
          </p:grpSpPr>
          <p:grpSp>
            <p:nvGrpSpPr>
              <p:cNvPr id="29713" name="Group 16"/>
              <p:cNvGrpSpPr>
                <a:grpSpLocks/>
              </p:cNvGrpSpPr>
              <p:nvPr/>
            </p:nvGrpSpPr>
            <p:grpSpPr bwMode="auto">
              <a:xfrm>
                <a:off x="1728" y="2990"/>
                <a:ext cx="1150" cy="861"/>
                <a:chOff x="929" y="3008"/>
                <a:chExt cx="1150" cy="861"/>
              </a:xfrm>
            </p:grpSpPr>
            <p:pic>
              <p:nvPicPr>
                <p:cNvPr id="29715" name="Picture 17" descr="j0282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 y="3008"/>
                  <a:ext cx="1150"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6" name="Group 18"/>
                <p:cNvGrpSpPr>
                  <a:grpSpLocks/>
                </p:cNvGrpSpPr>
                <p:nvPr/>
              </p:nvGrpSpPr>
              <p:grpSpPr bwMode="auto">
                <a:xfrm>
                  <a:off x="1228" y="3183"/>
                  <a:ext cx="433" cy="261"/>
                  <a:chOff x="2536" y="2737"/>
                  <a:chExt cx="1877" cy="1181"/>
                </a:xfrm>
              </p:grpSpPr>
              <p:pic>
                <p:nvPicPr>
                  <p:cNvPr id="29717" name="Picture 19" descr="j02026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6" y="2737"/>
                    <a:ext cx="1877"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8" name="Group 20"/>
                  <p:cNvGrpSpPr>
                    <a:grpSpLocks/>
                  </p:cNvGrpSpPr>
                  <p:nvPr/>
                </p:nvGrpSpPr>
                <p:grpSpPr bwMode="auto">
                  <a:xfrm>
                    <a:off x="3250" y="2908"/>
                    <a:ext cx="749" cy="747"/>
                    <a:chOff x="3250" y="2908"/>
                    <a:chExt cx="749" cy="747"/>
                  </a:xfrm>
                </p:grpSpPr>
                <p:sp>
                  <p:nvSpPr>
                    <p:cNvPr id="29719" name="Rectangle 21"/>
                    <p:cNvSpPr>
                      <a:spLocks noChangeArrowheads="1"/>
                    </p:cNvSpPr>
                    <p:nvPr/>
                  </p:nvSpPr>
                  <p:spPr bwMode="auto">
                    <a:xfrm>
                      <a:off x="3250" y="3422"/>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20" name="AutoShape 22"/>
                    <p:cNvSpPr>
                      <a:spLocks noChangeArrowheads="1"/>
                    </p:cNvSpPr>
                    <p:nvPr/>
                  </p:nvSpPr>
                  <p:spPr bwMode="auto">
                    <a:xfrm rot="159781">
                      <a:off x="3741" y="2908"/>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9721" name="AutoShape 23"/>
                    <p:cNvSpPr>
                      <a:spLocks noChangeArrowheads="1"/>
                    </p:cNvSpPr>
                    <p:nvPr/>
                  </p:nvSpPr>
                  <p:spPr bwMode="auto">
                    <a:xfrm rot="159781">
                      <a:off x="3622" y="297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9722" name="AutoShape 24"/>
                    <p:cNvSpPr>
                      <a:spLocks noChangeArrowheads="1"/>
                    </p:cNvSpPr>
                    <p:nvPr/>
                  </p:nvSpPr>
                  <p:spPr bwMode="auto">
                    <a:xfrm rot="159781">
                      <a:off x="3502" y="2991"/>
                      <a:ext cx="258" cy="126"/>
                    </a:xfrm>
                    <a:prstGeom prst="parallelogram">
                      <a:avLst>
                        <a:gd name="adj" fmla="val 51190"/>
                      </a:avLst>
                    </a:prstGeom>
                    <a:solidFill>
                      <a:schemeClr val="tx1"/>
                    </a:solidFill>
                    <a:ln w="9525">
                      <a:solidFill>
                        <a:schemeClr val="tx1"/>
                      </a:solidFill>
                      <a:miter lim="800000"/>
                      <a:headEnd/>
                      <a:tailEnd/>
                    </a:ln>
                  </p:spPr>
                  <p:txBody>
                    <a:bodyPr wrap="none" anchor="ctr"/>
                    <a:lstStyle/>
                    <a:p>
                      <a:endParaRPr lang="en-US"/>
                    </a:p>
                  </p:txBody>
                </p:sp>
                <p:sp>
                  <p:nvSpPr>
                    <p:cNvPr id="29723" name="AutoShape 25"/>
                    <p:cNvSpPr>
                      <a:spLocks noChangeArrowheads="1"/>
                    </p:cNvSpPr>
                    <p:nvPr/>
                  </p:nvSpPr>
                  <p:spPr bwMode="auto">
                    <a:xfrm rot="159781">
                      <a:off x="3572" y="2920"/>
                      <a:ext cx="258" cy="86"/>
                    </a:xfrm>
                    <a:prstGeom prst="parallelogram">
                      <a:avLst>
                        <a:gd name="adj" fmla="val 75000"/>
                      </a:avLst>
                    </a:prstGeom>
                    <a:solidFill>
                      <a:schemeClr val="tx1"/>
                    </a:solidFill>
                    <a:ln w="9525">
                      <a:solidFill>
                        <a:schemeClr val="tx1"/>
                      </a:solidFill>
                      <a:miter lim="800000"/>
                      <a:headEnd/>
                      <a:tailEnd/>
                    </a:ln>
                  </p:spPr>
                  <p:txBody>
                    <a:bodyPr wrap="none" anchor="ctr"/>
                    <a:lstStyle/>
                    <a:p>
                      <a:endParaRPr lang="en-US"/>
                    </a:p>
                  </p:txBody>
                </p:sp>
                <p:sp>
                  <p:nvSpPr>
                    <p:cNvPr id="29724" name="Rectangle 26"/>
                    <p:cNvSpPr>
                      <a:spLocks noChangeArrowheads="1"/>
                    </p:cNvSpPr>
                    <p:nvPr/>
                  </p:nvSpPr>
                  <p:spPr bwMode="auto">
                    <a:xfrm>
                      <a:off x="3750" y="3440"/>
                      <a:ext cx="146" cy="215"/>
                    </a:xfrm>
                    <a:prstGeom prst="rect">
                      <a:avLst/>
                    </a:prstGeom>
                    <a:solidFill>
                      <a:schemeClr val="tx1"/>
                    </a:solidFill>
                    <a:ln w="9525">
                      <a:solidFill>
                        <a:schemeClr val="tx1"/>
                      </a:solidFill>
                      <a:miter lim="800000"/>
                      <a:headEnd/>
                      <a:tailEnd/>
                    </a:ln>
                  </p:spPr>
                  <p:txBody>
                    <a:bodyPr wrap="none" anchor="ctr"/>
                    <a:lstStyle/>
                    <a:p>
                      <a:endParaRPr lang="en-US"/>
                    </a:p>
                  </p:txBody>
                </p:sp>
              </p:grpSp>
            </p:grpSp>
          </p:grpSp>
          <p:sp>
            <p:nvSpPr>
              <p:cNvPr id="29714" name="AutoShape 27"/>
              <p:cNvSpPr>
                <a:spLocks/>
              </p:cNvSpPr>
              <p:nvPr/>
            </p:nvSpPr>
            <p:spPr bwMode="auto">
              <a:xfrm rot="-5400000">
                <a:off x="2897" y="800"/>
                <a:ext cx="267" cy="3860"/>
              </a:xfrm>
              <a:prstGeom prst="leftBrace">
                <a:avLst>
                  <a:gd name="adj1" fmla="val 12047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9703" name="Group 28"/>
          <p:cNvGrpSpPr>
            <a:grpSpLocks/>
          </p:cNvGrpSpPr>
          <p:nvPr/>
        </p:nvGrpSpPr>
        <p:grpSpPr bwMode="auto">
          <a:xfrm>
            <a:off x="4600575" y="5021263"/>
            <a:ext cx="3771900" cy="781050"/>
            <a:chOff x="2898" y="3163"/>
            <a:chExt cx="2376" cy="492"/>
          </a:xfrm>
        </p:grpSpPr>
        <p:sp>
          <p:nvSpPr>
            <p:cNvPr id="29707" name="AutoShape 29"/>
            <p:cNvSpPr>
              <a:spLocks noChangeArrowheads="1"/>
            </p:cNvSpPr>
            <p:nvPr/>
          </p:nvSpPr>
          <p:spPr bwMode="auto">
            <a:xfrm>
              <a:off x="2898" y="3325"/>
              <a:ext cx="404" cy="232"/>
            </a:xfrm>
            <a:prstGeom prst="rightArrow">
              <a:avLst>
                <a:gd name="adj1" fmla="val 50000"/>
                <a:gd name="adj2" fmla="val 43534"/>
              </a:avLst>
            </a:prstGeom>
            <a:solidFill>
              <a:schemeClr val="accent1"/>
            </a:solidFill>
            <a:ln w="9525">
              <a:solidFill>
                <a:schemeClr val="tx1"/>
              </a:solidFill>
              <a:miter lim="800000"/>
              <a:headEnd/>
              <a:tailEnd/>
            </a:ln>
          </p:spPr>
          <p:txBody>
            <a:bodyPr wrap="none" anchor="ctr"/>
            <a:lstStyle/>
            <a:p>
              <a:endParaRPr lang="en-US"/>
            </a:p>
          </p:txBody>
        </p:sp>
        <p:pic>
          <p:nvPicPr>
            <p:cNvPr id="29708" name="Picture 30" descr="j02303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2" y="3165"/>
              <a:ext cx="7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31"/>
            <p:cNvSpPr txBox="1">
              <a:spLocks noChangeArrowheads="1"/>
            </p:cNvSpPr>
            <p:nvPr/>
          </p:nvSpPr>
          <p:spPr bwMode="auto">
            <a:xfrm>
              <a:off x="3391" y="3163"/>
              <a:ext cx="40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t>%</a:t>
              </a:r>
            </a:p>
          </p:txBody>
        </p:sp>
        <p:sp>
          <p:nvSpPr>
            <p:cNvPr id="29710" name="Text Box 32"/>
            <p:cNvSpPr txBox="1">
              <a:spLocks noChangeArrowheads="1"/>
            </p:cNvSpPr>
            <p:nvPr/>
          </p:nvSpPr>
          <p:spPr bwMode="auto">
            <a:xfrm>
              <a:off x="4550" y="3181"/>
              <a:ext cx="7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Quantify </a:t>
              </a:r>
            </a:p>
            <a:p>
              <a:pPr eaLnBrk="1" hangingPunct="1"/>
              <a:r>
                <a:rPr lang="en-US" sz="2000"/>
                <a:t>damages</a:t>
              </a:r>
            </a:p>
          </p:txBody>
        </p:sp>
      </p:grpSp>
      <p:sp>
        <p:nvSpPr>
          <p:cNvPr id="29704" name="Freeform 33"/>
          <p:cNvSpPr>
            <a:spLocks/>
          </p:cNvSpPr>
          <p:nvPr/>
        </p:nvSpPr>
        <p:spPr bwMode="auto">
          <a:xfrm>
            <a:off x="846138" y="2344738"/>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284706" name="Freeform 34"/>
          <p:cNvSpPr>
            <a:spLocks/>
          </p:cNvSpPr>
          <p:nvPr/>
        </p:nvSpPr>
        <p:spPr bwMode="auto">
          <a:xfrm>
            <a:off x="3789363" y="2355850"/>
            <a:ext cx="1392237" cy="1393825"/>
          </a:xfrm>
          <a:custGeom>
            <a:avLst/>
            <a:gdLst>
              <a:gd name="T0" fmla="*/ 0 w 1083"/>
              <a:gd name="T1" fmla="*/ 2147483647 h 748"/>
              <a:gd name="T2" fmla="*/ 2147483647 w 1083"/>
              <a:gd name="T3" fmla="*/ 2147483647 h 748"/>
              <a:gd name="T4" fmla="*/ 2147483647 w 1083"/>
              <a:gd name="T5" fmla="*/ 2147483647 h 748"/>
              <a:gd name="T6" fmla="*/ 2147483647 w 1083"/>
              <a:gd name="T7" fmla="*/ 2147483647 h 748"/>
              <a:gd name="T8" fmla="*/ 2147483647 w 1083"/>
              <a:gd name="T9" fmla="*/ 2147483647 h 748"/>
              <a:gd name="T10" fmla="*/ 2147483647 w 1083"/>
              <a:gd name="T11" fmla="*/ 2147483647 h 748"/>
              <a:gd name="T12" fmla="*/ 2147483647 w 1083"/>
              <a:gd name="T13" fmla="*/ 2147483647 h 748"/>
              <a:gd name="T14" fmla="*/ 2147483647 w 1083"/>
              <a:gd name="T15" fmla="*/ 0 h 748"/>
              <a:gd name="T16" fmla="*/ 2147483647 w 1083"/>
              <a:gd name="T17" fmla="*/ 2147483647 h 748"/>
              <a:gd name="T18" fmla="*/ 2147483647 w 1083"/>
              <a:gd name="T19" fmla="*/ 2147483647 h 748"/>
              <a:gd name="T20" fmla="*/ 2147483647 w 1083"/>
              <a:gd name="T21" fmla="*/ 2147483647 h 748"/>
              <a:gd name="T22" fmla="*/ 2147483647 w 1083"/>
              <a:gd name="T23" fmla="*/ 2147483647 h 748"/>
              <a:gd name="T24" fmla="*/ 2147483647 w 1083"/>
              <a:gd name="T25" fmla="*/ 2147483647 h 748"/>
              <a:gd name="T26" fmla="*/ 2147483647 w 1083"/>
              <a:gd name="T27" fmla="*/ 2147483647 h 748"/>
              <a:gd name="T28" fmla="*/ 0 w 1083"/>
              <a:gd name="T29" fmla="*/ 2147483647 h 7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3"/>
              <a:gd name="T46" fmla="*/ 0 h 748"/>
              <a:gd name="T47" fmla="*/ 1083 w 1083"/>
              <a:gd name="T48" fmla="*/ 748 h 7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3" h="748">
                <a:moveTo>
                  <a:pt x="0" y="456"/>
                </a:moveTo>
                <a:lnTo>
                  <a:pt x="232" y="370"/>
                </a:lnTo>
                <a:lnTo>
                  <a:pt x="344" y="688"/>
                </a:lnTo>
                <a:lnTo>
                  <a:pt x="404" y="550"/>
                </a:lnTo>
                <a:lnTo>
                  <a:pt x="533" y="361"/>
                </a:lnTo>
                <a:lnTo>
                  <a:pt x="696" y="241"/>
                </a:lnTo>
                <a:lnTo>
                  <a:pt x="851" y="129"/>
                </a:lnTo>
                <a:lnTo>
                  <a:pt x="1083" y="0"/>
                </a:lnTo>
                <a:lnTo>
                  <a:pt x="1083" y="301"/>
                </a:lnTo>
                <a:lnTo>
                  <a:pt x="894" y="370"/>
                </a:lnTo>
                <a:lnTo>
                  <a:pt x="671" y="473"/>
                </a:lnTo>
                <a:lnTo>
                  <a:pt x="499" y="602"/>
                </a:lnTo>
                <a:lnTo>
                  <a:pt x="344" y="748"/>
                </a:lnTo>
                <a:lnTo>
                  <a:pt x="267" y="748"/>
                </a:lnTo>
                <a:lnTo>
                  <a:pt x="0" y="456"/>
                </a:lnTo>
                <a:close/>
              </a:path>
            </a:pathLst>
          </a:custGeom>
          <a:solidFill>
            <a:schemeClr val="accent1"/>
          </a:solidFill>
          <a:ln w="9525">
            <a:solidFill>
              <a:schemeClr val="tx1"/>
            </a:solidFill>
            <a:round/>
            <a:headEnd/>
            <a:tailEnd/>
          </a:ln>
        </p:spPr>
        <p:txBody>
          <a:bodyPr wrap="none"/>
          <a:lstStyle/>
          <a:p>
            <a:endParaRPr lang="en-US"/>
          </a:p>
        </p:txBody>
      </p:sp>
      <p:sp>
        <p:nvSpPr>
          <p:cNvPr id="284707" name="Rectangle 35"/>
          <p:cNvSpPr>
            <a:spLocks noChangeArrowheads="1"/>
          </p:cNvSpPr>
          <p:nvPr/>
        </p:nvSpPr>
        <p:spPr bwMode="auto">
          <a:xfrm>
            <a:off x="5791200" y="1752600"/>
            <a:ext cx="2844800" cy="2743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8</a:t>
            </a:fld>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4706"/>
                                        </p:tgtEl>
                                        <p:attrNameLst>
                                          <p:attrName>style.visibility</p:attrName>
                                        </p:attrNameLst>
                                      </p:cBhvr>
                                      <p:to>
                                        <p:strVal val="visible"/>
                                      </p:to>
                                    </p:set>
                                    <p:animEffect transition="in" filter="blinds(horizontal)">
                                      <p:cBhvr>
                                        <p:cTn id="7" dur="500"/>
                                        <p:tgtEl>
                                          <p:spTgt spid="284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4707"/>
                                        </p:tgtEl>
                                        <p:attrNameLst>
                                          <p:attrName>style.visibility</p:attrName>
                                        </p:attrNameLst>
                                      </p:cBhvr>
                                      <p:to>
                                        <p:strVal val="visible"/>
                                      </p:to>
                                    </p:set>
                                    <p:animEffect transition="in" filter="diamond(in)">
                                      <p:cBhvr>
                                        <p:cTn id="12" dur="2000"/>
                                        <p:tgtEl>
                                          <p:spTgt spid="284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06" grpId="0" animBg="1"/>
      <p:bldP spid="28470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81000"/>
            <a:ext cx="8534400" cy="1143000"/>
          </a:xfrm>
        </p:spPr>
        <p:txBody>
          <a:bodyPr/>
          <a:lstStyle/>
          <a:p>
            <a:pPr eaLnBrk="1" hangingPunct="1"/>
            <a:r>
              <a:rPr lang="en-US" smtClean="0"/>
              <a:t>Component Resistance to Wind</a:t>
            </a:r>
          </a:p>
        </p:txBody>
      </p:sp>
      <p:pic>
        <p:nvPicPr>
          <p:cNvPr id="30723" name="Picture 3" descr="roof_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4495800" cy="3887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body" sz="half" idx="1"/>
          </p:nvPr>
        </p:nvSpPr>
        <p:spPr>
          <a:xfrm>
            <a:off x="0" y="2133600"/>
            <a:ext cx="4837113" cy="2971800"/>
          </a:xfrm>
          <a:noFill/>
        </p:spPr>
        <p:txBody>
          <a:bodyPr/>
          <a:lstStyle/>
          <a:p>
            <a:pPr marL="457200" indent="-457200" eaLnBrk="1" hangingPunct="1"/>
            <a:r>
              <a:rPr lang="en-US" smtClean="0"/>
              <a:t>For each structural type</a:t>
            </a:r>
          </a:p>
          <a:p>
            <a:pPr marL="838200" lvl="1" indent="-381000" eaLnBrk="1" hangingPunct="1"/>
            <a:r>
              <a:rPr lang="en-US" sz="3200" smtClean="0"/>
              <a:t>Identify major components</a:t>
            </a:r>
          </a:p>
          <a:p>
            <a:pPr marL="838200" lvl="1" indent="-381000" eaLnBrk="1" hangingPunct="1"/>
            <a:r>
              <a:rPr lang="en-US" sz="3200" smtClean="0"/>
              <a:t>Model the capacity of each component</a:t>
            </a:r>
          </a:p>
          <a:p>
            <a:pPr marL="838200" lvl="1" indent="-381000" eaLnBrk="1" hangingPunct="1"/>
            <a:r>
              <a:rPr lang="en-US" sz="3200" smtClean="0"/>
              <a:t>Determine Load Paths</a:t>
            </a:r>
          </a:p>
        </p:txBody>
      </p:sp>
      <p:sp>
        <p:nvSpPr>
          <p:cNvPr id="5" name="Slide Number Placeholder 1"/>
          <p:cNvSpPr txBox="1">
            <a:spLocks/>
          </p:cNvSpPr>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1400" dirty="0" smtClean="0"/>
              <a:t>Overview slide </a:t>
            </a:r>
            <a:fld id="{3BCE461E-DC3B-414A-A9AA-EC72BA01200E}" type="slidenum">
              <a:rPr lang="en-US" sz="1400" smtClean="0"/>
              <a:pPr>
                <a:defRPr/>
              </a:pPr>
              <a:t>9</a:t>
            </a:fld>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FF9933"/>
      </a:accent1>
      <a:accent2>
        <a:srgbClr val="0000FF"/>
      </a:accent2>
      <a:accent3>
        <a:srgbClr val="FFFFFF"/>
      </a:accent3>
      <a:accent4>
        <a:srgbClr val="000000"/>
      </a:accent4>
      <a:accent5>
        <a:srgbClr val="FFCAAD"/>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12476</TotalTime>
  <Words>4110</Words>
  <Application>Microsoft Office PowerPoint</Application>
  <PresentationFormat>On-screen Show (4:3)</PresentationFormat>
  <Paragraphs>513</Paragraphs>
  <Slides>63</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4" baseType="lpstr">
      <vt:lpstr>MS Mincho</vt:lpstr>
      <vt:lpstr>SimSun</vt:lpstr>
      <vt:lpstr>Arial</vt:lpstr>
      <vt:lpstr>Calibri</vt:lpstr>
      <vt:lpstr>Century Schoolbook</vt:lpstr>
      <vt:lpstr>Symbol</vt:lpstr>
      <vt:lpstr>Times New Roman</vt:lpstr>
      <vt:lpstr>Wingdings</vt:lpstr>
      <vt:lpstr>Default Design</vt:lpstr>
      <vt:lpstr>Picture</vt:lpstr>
      <vt:lpstr>Document</vt:lpstr>
      <vt:lpstr>Personal Residential Model  FPHLM</vt:lpstr>
      <vt:lpstr>Research Objectives</vt:lpstr>
      <vt:lpstr>Sampling Plan (Surveyed Counties and Regions)</vt:lpstr>
      <vt:lpstr>Resulting Classification</vt:lpstr>
      <vt:lpstr>Research Objectives</vt:lpstr>
      <vt:lpstr>Wind Speed  Wind Load</vt:lpstr>
      <vt:lpstr>Component Wind Loads</vt:lpstr>
      <vt:lpstr>Research Objectives</vt:lpstr>
      <vt:lpstr>Component Resistance to Wind</vt:lpstr>
      <vt:lpstr>Residential Components</vt:lpstr>
      <vt:lpstr>Research Objectives</vt:lpstr>
      <vt:lpstr>Monte Carlo Simulation Engine</vt:lpstr>
      <vt:lpstr>Damage Prediction</vt:lpstr>
      <vt:lpstr>Example Damage Matrix</vt:lpstr>
      <vt:lpstr>Research Objectives</vt:lpstr>
      <vt:lpstr>Cost Estimation Model   </vt:lpstr>
      <vt:lpstr>Different Types of Damage</vt:lpstr>
      <vt:lpstr>Vulnerability Matrices</vt:lpstr>
      <vt:lpstr>Weighted Matrices</vt:lpstr>
      <vt:lpstr>Mapping of Vulnerabilities to Insurance Policies</vt:lpstr>
      <vt:lpstr>Mitigation</vt:lpstr>
      <vt:lpstr>Commercial Residential Model FPHLM  Low-Rise</vt:lpstr>
      <vt:lpstr>Low-rise commercial residential:1-3 stories mainly apartment buildings</vt:lpstr>
      <vt:lpstr>Low-rise Modeling</vt:lpstr>
      <vt:lpstr>Low-Rise Buildings Components</vt:lpstr>
      <vt:lpstr>Low-rise building main types </vt:lpstr>
      <vt:lpstr>Low rise model</vt:lpstr>
      <vt:lpstr>Commercial Residential Model FPHLM  Mid/High-Rise</vt:lpstr>
      <vt:lpstr>PowerPoint Presentation</vt:lpstr>
      <vt:lpstr>Mid-rise Modeling</vt:lpstr>
      <vt:lpstr>PowerPoint Presentation</vt:lpstr>
      <vt:lpstr>MHRB Modular Unit Components</vt:lpstr>
      <vt:lpstr>PowerPoint Presentation</vt:lpstr>
      <vt:lpstr>PowerPoint Presentation</vt:lpstr>
      <vt:lpstr>Vulnerability Model Changes</vt:lpstr>
      <vt:lpstr>Changes</vt:lpstr>
      <vt:lpstr>Soffit area</vt:lpstr>
      <vt:lpstr>Wind Driven Rain Model</vt:lpstr>
      <vt:lpstr>Exposure Statistics: Low-rise commercial residential</vt:lpstr>
      <vt:lpstr>Exposure Statistics: Personal Residential </vt:lpstr>
      <vt:lpstr>Standard V-1 Derivation of Vulnerability Functions </vt:lpstr>
      <vt:lpstr>Standard V-1</vt:lpstr>
      <vt:lpstr>Standard V-1</vt:lpstr>
      <vt:lpstr>Standard V-1</vt:lpstr>
      <vt:lpstr>Standard V-1</vt:lpstr>
      <vt:lpstr>Standard V-1</vt:lpstr>
      <vt:lpstr>Standard V-1</vt:lpstr>
      <vt:lpstr>Standard V-1</vt:lpstr>
      <vt:lpstr>Standard V-2  Derivation of Contents and Time Element Vulnerability Functions</vt:lpstr>
      <vt:lpstr>Standard V-2</vt:lpstr>
      <vt:lpstr>Standard V-2</vt:lpstr>
      <vt:lpstr>Standard V-2</vt:lpstr>
      <vt:lpstr>Standard V-2</vt:lpstr>
      <vt:lpstr>Standard V-2</vt:lpstr>
      <vt:lpstr>Standard V-3 Mitigation Measures </vt:lpstr>
      <vt:lpstr>Standard V-3</vt:lpstr>
      <vt:lpstr>Standard V-3</vt:lpstr>
      <vt:lpstr>Standard V-3</vt:lpstr>
      <vt:lpstr>Response to Commission issues</vt:lpstr>
      <vt:lpstr> Investigate the condo-unit floor location impact on loss costs. How is lack of floor location treated? </vt:lpstr>
      <vt:lpstr>Investigate aspects of the model and inputs that could lead to the greatest reduction in the uncertainty in model outputs (e.g., hurricane frequency, damage functions, incorrect data input, granularity of exposure location (ZIP Code centroid versus street address) data input). </vt:lpstr>
      <vt:lpstr>Investigate how contamination of claims data (flood loss counted as wind loss) impacts validation and model output. </vt:lpstr>
      <vt:lpstr>Investigate how the treatment of inland versus coastal exposures has an effect on the spatial evaluation of vulnerability functions. </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Anne D. Cope</dc:creator>
  <cp:lastModifiedBy>Gurley,Kurtis R</cp:lastModifiedBy>
  <cp:revision>273</cp:revision>
  <cp:lastPrinted>2017-05-08T12:46:00Z</cp:lastPrinted>
  <dcterms:created xsi:type="dcterms:W3CDTF">2002-04-15T19:24:02Z</dcterms:created>
  <dcterms:modified xsi:type="dcterms:W3CDTF">2017-05-08T12:51:15Z</dcterms:modified>
</cp:coreProperties>
</file>