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28" r:id="rId2"/>
    <p:sldId id="700" r:id="rId3"/>
    <p:sldId id="722" r:id="rId4"/>
    <p:sldId id="762" r:id="rId5"/>
    <p:sldId id="681" r:id="rId6"/>
    <p:sldId id="705" r:id="rId7"/>
    <p:sldId id="652" r:id="rId8"/>
    <p:sldId id="657" r:id="rId9"/>
    <p:sldId id="710" r:id="rId10"/>
    <p:sldId id="711" r:id="rId11"/>
    <p:sldId id="712" r:id="rId12"/>
    <p:sldId id="713" r:id="rId13"/>
    <p:sldId id="714" r:id="rId14"/>
    <p:sldId id="760" r:id="rId15"/>
    <p:sldId id="761" r:id="rId16"/>
    <p:sldId id="263" r:id="rId17"/>
    <p:sldId id="522" r:id="rId18"/>
    <p:sldId id="765" r:id="rId19"/>
  </p:sldIdLst>
  <p:sldSz cx="9144000" cy="6858000" type="screen4x3"/>
  <p:notesSz cx="685800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740" autoAdjust="0"/>
  </p:normalViewPr>
  <p:slideViewPr>
    <p:cSldViewPr>
      <p:cViewPr>
        <p:scale>
          <a:sx n="66" d="100"/>
          <a:sy n="66" d="100"/>
        </p:scale>
        <p:origin x="3504" y="1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257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6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282EC3-E1A9-4CF6-A7DB-928A6D28F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25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3238"/>
            <a:ext cx="5029200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746924-746F-4925-A1B4-50FCF41CE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08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CBF1E-9A99-482E-8362-F4F6A6184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8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55AC-7153-4A90-AC04-4897F3EA1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6008D-A78C-4B3A-9EAB-A1F761E82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8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33482-975D-47B4-9570-3E08AC4D6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3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E8EEA-F328-4CE6-9C9D-F19A58EC8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A56A0-4F43-48C5-83E0-569971A2A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A6376-4B9A-4D60-9633-54519397E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0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5BC3B-30D1-4885-A7C4-AFC5FBC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5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964ED-74D6-4F2D-98D4-F9BC1289E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4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30BB2-BE17-4CDF-9AD6-00A54A02B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65735-C1E7-4789-979B-3DDA72A1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8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749B72-4A59-434E-AED5-EDB5EA53E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848600" cy="1981200"/>
          </a:xfrm>
        </p:spPr>
        <p:txBody>
          <a:bodyPr/>
          <a:lstStyle/>
          <a:p>
            <a:r>
              <a:rPr lang="en-US" sz="3600" dirty="0" smtClean="0"/>
              <a:t>The Florida Public Hurricane Loss Model</a:t>
            </a:r>
            <a:br>
              <a:rPr lang="en-US" sz="3600" dirty="0" smtClean="0"/>
            </a:br>
            <a:r>
              <a:rPr lang="en-US" sz="3600" dirty="0" smtClean="0"/>
              <a:t>Version 6.2</a:t>
            </a:r>
            <a:br>
              <a:rPr lang="en-US" sz="3600" dirty="0" smtClean="0"/>
            </a:br>
            <a:r>
              <a:rPr lang="en-US" sz="3600" dirty="0" smtClean="0"/>
              <a:t>May 2017</a:t>
            </a:r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667000"/>
            <a:ext cx="7696200" cy="2590800"/>
          </a:xfrm>
        </p:spPr>
        <p:txBody>
          <a:bodyPr/>
          <a:lstStyle/>
          <a:p>
            <a:r>
              <a:rPr lang="en-US" sz="3600" smtClean="0"/>
              <a:t>Model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sz="3600" dirty="0" smtClean="0"/>
              <a:t>Current Engineering Team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Dr. Jean Paul </a:t>
            </a:r>
            <a:r>
              <a:rPr lang="en-US" sz="2400" dirty="0" err="1" smtClean="0"/>
              <a:t>Pinelli</a:t>
            </a:r>
            <a:r>
              <a:rPr lang="en-US" sz="2400" dirty="0" smtClean="0"/>
              <a:t>* 	</a:t>
            </a:r>
            <a:r>
              <a:rPr lang="en-US" sz="2400" dirty="0" err="1" smtClean="0"/>
              <a:t>Dept</a:t>
            </a:r>
            <a:r>
              <a:rPr lang="en-US" sz="2400" dirty="0" smtClean="0"/>
              <a:t> of Civil Engineering, FIT</a:t>
            </a:r>
          </a:p>
          <a:p>
            <a:pPr>
              <a:buFontTx/>
              <a:buNone/>
            </a:pPr>
            <a:r>
              <a:rPr lang="en-US" sz="2400" dirty="0" smtClean="0"/>
              <a:t>					Team leader</a:t>
            </a:r>
          </a:p>
          <a:p>
            <a:r>
              <a:rPr lang="en-US" sz="2400" dirty="0" smtClean="0"/>
              <a:t>Dr. Kurtis Gurley 		</a:t>
            </a:r>
            <a:r>
              <a:rPr lang="en-US" sz="2400" dirty="0" err="1" smtClean="0"/>
              <a:t>Dept</a:t>
            </a:r>
            <a:r>
              <a:rPr lang="en-US" sz="2400" dirty="0" smtClean="0"/>
              <a:t> of Civil </a:t>
            </a:r>
            <a:r>
              <a:rPr lang="en-US" sz="2400" dirty="0" err="1" smtClean="0"/>
              <a:t>Eng</a:t>
            </a:r>
            <a:r>
              <a:rPr lang="en-US" sz="2400" dirty="0" smtClean="0"/>
              <a:t>, UF</a:t>
            </a:r>
          </a:p>
          <a:p>
            <a:r>
              <a:rPr lang="en-US" sz="2400" dirty="0" smtClean="0"/>
              <a:t>Graduate students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Actuarial/Finance Team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495800"/>
          </a:xfrm>
        </p:spPr>
        <p:txBody>
          <a:bodyPr/>
          <a:lstStyle/>
          <a:p>
            <a:r>
              <a:rPr lang="en-US" sz="2400" dirty="0" smtClean="0"/>
              <a:t>Dr. </a:t>
            </a:r>
            <a:r>
              <a:rPr lang="en-US" sz="2400" dirty="0" err="1" smtClean="0"/>
              <a:t>Shahid</a:t>
            </a:r>
            <a:r>
              <a:rPr lang="en-US" sz="2400" dirty="0" smtClean="0"/>
              <a:t> Hamid* 	</a:t>
            </a:r>
            <a:r>
              <a:rPr lang="en-US" sz="2400" dirty="0" err="1" smtClean="0"/>
              <a:t>Dept</a:t>
            </a:r>
            <a:r>
              <a:rPr lang="en-US" sz="2400" dirty="0" smtClean="0"/>
              <a:t> of Finance and IHRC, FIU</a:t>
            </a:r>
          </a:p>
          <a:p>
            <a:pPr>
              <a:buFontTx/>
              <a:buNone/>
            </a:pPr>
            <a:r>
              <a:rPr lang="en-US" sz="2400" dirty="0" smtClean="0"/>
              <a:t>					PI and Project Director</a:t>
            </a:r>
          </a:p>
          <a:p>
            <a:r>
              <a:rPr lang="en-US" sz="2400" dirty="0" smtClean="0"/>
              <a:t>Gail Flannery		Actuary, FCAS, AMI Risk Consultant</a:t>
            </a:r>
          </a:p>
          <a:p>
            <a:r>
              <a:rPr lang="en-US" sz="2400" dirty="0" smtClean="0"/>
              <a:t>Bob </a:t>
            </a:r>
            <a:r>
              <a:rPr lang="en-US" sz="2400" dirty="0" err="1" smtClean="0"/>
              <a:t>Ingco</a:t>
            </a:r>
            <a:r>
              <a:rPr lang="en-US" sz="2400" dirty="0" smtClean="0"/>
              <a:t>			Actuary, FCAS, AMI Risk Consultant</a:t>
            </a:r>
          </a:p>
          <a:p>
            <a:r>
              <a:rPr lang="en-US" sz="2400" dirty="0" smtClean="0"/>
              <a:t>Nino Joseph Paz		Actuary, FCAS, AMI Risk Consultant</a:t>
            </a:r>
          </a:p>
          <a:p>
            <a:pPr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z="3600" dirty="0" smtClean="0"/>
              <a:t>Computer Science Team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562600"/>
          </a:xfrm>
        </p:spPr>
        <p:txBody>
          <a:bodyPr/>
          <a:lstStyle/>
          <a:p>
            <a:r>
              <a:rPr lang="en-US" sz="2200" dirty="0" smtClean="0"/>
              <a:t>Dr. </a:t>
            </a:r>
            <a:r>
              <a:rPr lang="en-US" sz="2200" dirty="0" err="1" smtClean="0"/>
              <a:t>Shu-Ching</a:t>
            </a:r>
            <a:r>
              <a:rPr lang="en-US" sz="2200" dirty="0" smtClean="0"/>
              <a:t> Chen* 	School of Computer Science, FIU</a:t>
            </a:r>
          </a:p>
          <a:p>
            <a:pPr>
              <a:buFontTx/>
              <a:buNone/>
            </a:pPr>
            <a:r>
              <a:rPr lang="en-US" sz="2200" dirty="0" smtClean="0"/>
              <a:t>					Co-PI and team leader</a:t>
            </a:r>
          </a:p>
          <a:p>
            <a:r>
              <a:rPr lang="en-US" sz="2200" dirty="0" smtClean="0"/>
              <a:t> Dr. Mei-Ling </a:t>
            </a:r>
            <a:r>
              <a:rPr lang="en-US" sz="2200" dirty="0" err="1" smtClean="0"/>
              <a:t>Shyu</a:t>
            </a:r>
            <a:r>
              <a:rPr lang="en-US" sz="2200" dirty="0" smtClean="0"/>
              <a:t> 		Dept. of Electrical and Computer 				Engineering, University of Miami</a:t>
            </a:r>
          </a:p>
          <a:p>
            <a:r>
              <a:rPr lang="en-US" sz="2200" dirty="0" smtClean="0"/>
              <a:t>Dr. </a:t>
            </a:r>
            <a:r>
              <a:rPr lang="en-US" sz="2200" dirty="0" err="1" smtClean="0"/>
              <a:t>Hisn</a:t>
            </a:r>
            <a:r>
              <a:rPr lang="en-US" sz="2200" dirty="0" smtClean="0"/>
              <a:t>-Yu Ha		Computer scientist at IHRC, FIU</a:t>
            </a:r>
          </a:p>
          <a:p>
            <a:r>
              <a:rPr lang="en-US" sz="2200" dirty="0" smtClean="0"/>
              <a:t>Raul Garcia			Computer Scientist at IHRC, FIU</a:t>
            </a:r>
          </a:p>
          <a:p>
            <a:r>
              <a:rPr lang="en-US" sz="2200" dirty="0" smtClean="0"/>
              <a:t>Diana Machado		Computer Scientist at IHRC, FIU</a:t>
            </a:r>
          </a:p>
          <a:p>
            <a:r>
              <a:rPr lang="en-US" sz="2200" dirty="0" smtClean="0"/>
              <a:t>Dr. Fausto </a:t>
            </a:r>
            <a:r>
              <a:rPr lang="en-US" sz="2200" dirty="0" err="1" smtClean="0"/>
              <a:t>Fleitis</a:t>
            </a:r>
            <a:r>
              <a:rPr lang="en-US" sz="2200" dirty="0"/>
              <a:t>		</a:t>
            </a:r>
            <a:r>
              <a:rPr lang="en-US" sz="2200" dirty="0" smtClean="0"/>
              <a:t>Computer Science expert, consultant</a:t>
            </a:r>
            <a:endParaRPr lang="en-US" sz="2200" dirty="0"/>
          </a:p>
          <a:p>
            <a:r>
              <a:rPr lang="en-US" sz="2200" dirty="0" err="1" smtClean="0"/>
              <a:t>Haiman</a:t>
            </a:r>
            <a:r>
              <a:rPr lang="en-US" sz="2200" dirty="0" smtClean="0"/>
              <a:t> Tian			PhD candidate in CS at FIU</a:t>
            </a:r>
          </a:p>
          <a:p>
            <a:r>
              <a:rPr lang="en-US" sz="2200" dirty="0" smtClean="0"/>
              <a:t>Samira </a:t>
            </a:r>
            <a:r>
              <a:rPr lang="en-US" sz="2200" dirty="0" err="1" smtClean="0"/>
              <a:t>Poutanfar</a:t>
            </a:r>
            <a:r>
              <a:rPr lang="en-US" sz="2200" dirty="0"/>
              <a:t>		PhD candidate in CS at </a:t>
            </a:r>
            <a:r>
              <a:rPr lang="en-US" sz="2200" dirty="0" smtClean="0"/>
              <a:t>FIU</a:t>
            </a:r>
          </a:p>
          <a:p>
            <a:r>
              <a:rPr lang="en-US" sz="2200" dirty="0"/>
              <a:t>Maria </a:t>
            </a:r>
            <a:r>
              <a:rPr lang="en-US" sz="2200" dirty="0" err="1"/>
              <a:t>Presa</a:t>
            </a:r>
            <a:r>
              <a:rPr lang="en-US" sz="2200" dirty="0"/>
              <a:t> </a:t>
            </a:r>
            <a:r>
              <a:rPr lang="en-US" sz="2200" dirty="0" smtClean="0"/>
              <a:t>Reyes		PhD student in CS at FIU</a:t>
            </a:r>
            <a:endParaRPr lang="en-US" sz="2200" dirty="0"/>
          </a:p>
          <a:p>
            <a:r>
              <a:rPr lang="en-US" sz="2200" dirty="0" smtClean="0"/>
              <a:t>Shen Guan			PhD student in CS at FIU</a:t>
            </a:r>
          </a:p>
          <a:p>
            <a:r>
              <a:rPr lang="en-US" sz="2200" dirty="0" err="1" smtClean="0"/>
              <a:t>Yudong</a:t>
            </a:r>
            <a:r>
              <a:rPr lang="en-US" sz="2200" dirty="0" smtClean="0"/>
              <a:t> Tao	</a:t>
            </a:r>
            <a:r>
              <a:rPr lang="en-US" sz="2200" dirty="0"/>
              <a:t>		</a:t>
            </a:r>
            <a:r>
              <a:rPr lang="en-US" sz="2200" dirty="0" smtClean="0"/>
              <a:t>MS student in CE </a:t>
            </a:r>
            <a:r>
              <a:rPr lang="en-US" sz="2200" dirty="0"/>
              <a:t>at </a:t>
            </a:r>
            <a:r>
              <a:rPr lang="en-US" sz="2200" dirty="0" smtClean="0"/>
              <a:t>UM</a:t>
            </a:r>
            <a:endParaRPr lang="en-US" sz="2200" dirty="0"/>
          </a:p>
          <a:p>
            <a:r>
              <a:rPr lang="en-US" sz="2200" dirty="0" smtClean="0"/>
              <a:t>Other graduate and undergraduate students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Statistics Team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Dr. </a:t>
            </a:r>
            <a:r>
              <a:rPr lang="en-US" sz="2400" dirty="0" err="1" smtClean="0"/>
              <a:t>Sneh</a:t>
            </a:r>
            <a:r>
              <a:rPr lang="en-US" sz="2400" dirty="0" smtClean="0"/>
              <a:t> </a:t>
            </a:r>
            <a:r>
              <a:rPr lang="en-US" sz="2400" dirty="0" err="1" smtClean="0"/>
              <a:t>Gulati</a:t>
            </a:r>
            <a:r>
              <a:rPr lang="en-US" sz="2400" dirty="0" smtClean="0"/>
              <a:t>*  		Dept. of Statistics, FIU</a:t>
            </a:r>
          </a:p>
          <a:p>
            <a:r>
              <a:rPr lang="en-US" sz="2400" dirty="0" smtClean="0"/>
              <a:t>Dr. G. </a:t>
            </a:r>
            <a:r>
              <a:rPr lang="en-US" sz="2400" dirty="0" err="1" smtClean="0"/>
              <a:t>Kibria</a:t>
            </a:r>
            <a:r>
              <a:rPr lang="en-US" sz="2400" dirty="0" smtClean="0"/>
              <a:t>		Dept. of Statistics, FIU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mtClean="0"/>
              <a:t>Publications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The project team has generated over five dozen papers. Some of these have been published in top science, engineering and computer science journals and proceedings and conferences.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Some of the publication outlets are: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- Nature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- ASCE Journal of Structural Engineering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- Software Practice and Experience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   - Natural Hazard Review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- Numerous IEEE Proceedings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- Journal of Wind and Industrial Engineering Aerodynamic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- Intl Wind Engineering Proceedings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- Reliability Engineering and System Safety Journal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3600" dirty="0" smtClean="0"/>
              <a:t>Publications (continued)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5410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	- </a:t>
            </a:r>
            <a:r>
              <a:rPr lang="en-US" sz="2400" dirty="0" smtClean="0"/>
              <a:t>Government Information Quarterly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- Statistical Methodology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 Statistical proceedings of ASA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/>
              <a:t>	- </a:t>
            </a:r>
            <a:r>
              <a:rPr lang="en-US" sz="2400" dirty="0" smtClean="0"/>
              <a:t>Wind and Structures</a:t>
            </a:r>
            <a:endParaRPr lang="en-US" sz="2400" dirty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 </a:t>
            </a:r>
            <a:r>
              <a:rPr lang="en-US" sz="2400" dirty="0"/>
              <a:t>Journal of Risk and Uncertainty in Engineering </a:t>
            </a:r>
            <a:r>
              <a:rPr lang="en-US" sz="2400" dirty="0" smtClean="0"/>
              <a:t>Systems</a:t>
            </a:r>
            <a:endParaRPr lang="en-US" sz="2400" dirty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 Theoretical and Applied Climatology</a:t>
            </a:r>
            <a:endParaRPr lang="en-US" sz="2400" dirty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 Various Meteorology conferences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  Numerous engineering conference proceedings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0723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Design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cs typeface="Times New Roman" pitchFamily="18" charset="0"/>
              </a:rPr>
              <a:t>The model consists of three major components: wind hazard (meteorology), vulnerability (engineering), and insured loss cost (actuarial).</a:t>
            </a:r>
          </a:p>
          <a:p>
            <a:r>
              <a:rPr lang="en-US" sz="2800" smtClean="0">
                <a:cs typeface="Times New Roman" pitchFamily="18" charset="0"/>
              </a:rPr>
              <a:t>The major components were developed independently before being integrated. </a:t>
            </a:r>
          </a:p>
          <a:p>
            <a:r>
              <a:rPr lang="en-US" sz="2800" smtClean="0">
                <a:cs typeface="Times New Roman" pitchFamily="18" charset="0"/>
              </a:rPr>
              <a:t>The computer platform is designed to accommodate future hookups of additional sub-components or enhancements.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095500" y="28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095500" y="28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762000" y="0"/>
          <a:ext cx="7315200" cy="680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r:id="rId3" imgW="3673316" imgH="4978003" progId="Visio.Drawing.11">
                  <p:embed/>
                </p:oleObj>
              </mc:Choice>
              <mc:Fallback>
                <p:oleObj r:id="rId3" imgW="3673316" imgH="4978003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0"/>
                        <a:ext cx="7315200" cy="680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01000" cy="5638800"/>
          </a:xfrm>
        </p:spPr>
        <p:txBody>
          <a:bodyPr/>
          <a:lstStyle/>
          <a:p>
            <a:r>
              <a:rPr lang="en-US" sz="2400" dirty="0" smtClean="0"/>
              <a:t>In 2013 the state funded FIU to enhance the FPHLM by adding both a storm surge and fresh water flooding component.</a:t>
            </a:r>
          </a:p>
          <a:p>
            <a:r>
              <a:rPr lang="en-US" sz="2400" dirty="0" smtClean="0"/>
              <a:t>The proto type for the flood component will be ready this year.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75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• The FPHLM development project for personal and commercial residential properties was funded by the FL-Office of Insurance Regulation.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• We are currently funded to operate, update and maintain the model at Florida International University.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• Model is operated by a team of experts in computer science, actuarial science, finance, statistics, meteorology and engineering.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609600"/>
          </a:xfrm>
        </p:spPr>
        <p:txBody>
          <a:bodyPr/>
          <a:lstStyle/>
          <a:p>
            <a:endParaRPr lang="en-US" sz="4000" smtClean="0"/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Our major client is the FL-OIR</a:t>
            </a:r>
          </a:p>
          <a:p>
            <a:pPr>
              <a:defRPr/>
            </a:pPr>
            <a:r>
              <a:rPr lang="en-US" dirty="0" smtClean="0"/>
              <a:t>Since 2009, as required by the Florida legislature, we have provided hurricane modeling services to over thirty clients in the insurance industry.</a:t>
            </a:r>
          </a:p>
          <a:p>
            <a:pPr>
              <a:defRPr/>
            </a:pPr>
            <a:r>
              <a:rPr lang="en-US" dirty="0" smtClean="0"/>
              <a:t>Model development was not influenced by either FL-OIR or the insurance industry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342900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marL="346075" indent="-346075" eaLnBrk="1" hangingPunct="1">
              <a:defRPr/>
            </a:pPr>
            <a:r>
              <a:rPr lang="en-US" sz="2400" dirty="0" smtClean="0"/>
              <a:t>The model was first activated in March 2006. This version was used to process the insurance company data on behalf of the Florida Office of Insurance Regulation. </a:t>
            </a:r>
          </a:p>
          <a:p>
            <a:pPr marL="346075" indent="-346075" eaLnBrk="1" hangingPunct="1">
              <a:defRPr/>
            </a:pPr>
            <a:r>
              <a:rPr lang="en-US" sz="2400" dirty="0" smtClean="0"/>
              <a:t>In Summer 2007 a revised and updated version 2.6 of the model was accepted by the Florida Commission on Hurricane Loss Projection Methodology and put to immediate use. </a:t>
            </a:r>
          </a:p>
          <a:p>
            <a:pPr marL="346075" indent="-346075" eaLnBrk="1" hangingPunct="1">
              <a:defRPr/>
            </a:pPr>
            <a:r>
              <a:rPr lang="en-US" sz="2400" dirty="0" smtClean="0"/>
              <a:t>Another revised and updated version 3.0 was accepted by the Commission in June 2008.</a:t>
            </a:r>
          </a:p>
          <a:p>
            <a:pPr marL="346075" indent="-346075" eaLnBrk="1" hangingPunct="1">
              <a:defRPr/>
            </a:pPr>
            <a:r>
              <a:rPr lang="en-US" sz="2400" dirty="0"/>
              <a:t>Another revised and updated version </a:t>
            </a:r>
            <a:r>
              <a:rPr lang="en-US" sz="2400" dirty="0" smtClean="0"/>
              <a:t>3.1 </a:t>
            </a:r>
            <a:r>
              <a:rPr lang="en-US" sz="2400" dirty="0"/>
              <a:t>was accepted by the Commission in June </a:t>
            </a:r>
            <a:r>
              <a:rPr lang="en-US" sz="2400" dirty="0" smtClean="0"/>
              <a:t>2009.</a:t>
            </a:r>
            <a:endParaRPr lang="en-US" sz="2400" dirty="0"/>
          </a:p>
          <a:p>
            <a:pPr marL="346075" indent="-346075" eaLnBrk="1" hangingPunct="1">
              <a:defRPr/>
            </a:pPr>
            <a:r>
              <a:rPr lang="en-US" sz="2400" dirty="0" smtClean="0"/>
              <a:t>Version 4.1 and 5.0 were accepted by the Commission in Summer 2011  and Summer 2013 respectively.</a:t>
            </a:r>
          </a:p>
          <a:p>
            <a:pPr marL="346075" indent="-346075" eaLnBrk="1" hangingPunct="1">
              <a:defRPr/>
            </a:pPr>
            <a:r>
              <a:rPr lang="en-US" sz="2400" dirty="0" smtClean="0"/>
              <a:t>The latest version 6.1 was accepted by the Commission in Summer 2015 and is in use.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4883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US" sz="3200" smtClean="0"/>
              <a:t>General Comments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cs typeface="Times New Roman" pitchFamily="18" charset="0"/>
              </a:rPr>
              <a:t>The model is transparent in the sense that we make available technical reports, flowcharts etc. on the assumptions, methods, theories, component designs, and tests. 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cs typeface="Times New Roman" pitchFamily="18" charset="0"/>
              </a:rPr>
              <a:t>In fact much has already been published in refereed journals and proceedings. 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cs typeface="Times New Roman" pitchFamily="18" charset="0"/>
              </a:rPr>
              <a:t>Technical documents are available at the project website: www.cis.fiu.edu/hurricaneloss/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cs typeface="Times New Roman" pitchFamily="18" charset="0"/>
              </a:rPr>
              <a:t>The source code, however, is not open.</a:t>
            </a:r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96200" cy="1066800"/>
          </a:xfrm>
        </p:spPr>
        <p:txBody>
          <a:bodyPr/>
          <a:lstStyle/>
          <a:p>
            <a:r>
              <a:rPr lang="en-US" smtClean="0"/>
              <a:t>Participating Institutions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5029200"/>
          </a:xfrm>
        </p:spPr>
        <p:txBody>
          <a:bodyPr/>
          <a:lstStyle/>
          <a:p>
            <a:r>
              <a:rPr lang="en-US" dirty="0" smtClean="0"/>
              <a:t>Florida International University/ IHRC (lead institution)</a:t>
            </a:r>
          </a:p>
          <a:p>
            <a:r>
              <a:rPr lang="en-US" dirty="0" smtClean="0"/>
              <a:t>Florida State University</a:t>
            </a:r>
          </a:p>
          <a:p>
            <a:r>
              <a:rPr lang="en-US" dirty="0" smtClean="0"/>
              <a:t>Florida Institute of Technology</a:t>
            </a:r>
          </a:p>
          <a:p>
            <a:r>
              <a:rPr lang="en-US" dirty="0" smtClean="0"/>
              <a:t>University of Florida</a:t>
            </a:r>
          </a:p>
          <a:p>
            <a:r>
              <a:rPr lang="en-US" dirty="0" smtClean="0"/>
              <a:t>University of Miami</a:t>
            </a:r>
          </a:p>
          <a:p>
            <a:r>
              <a:rPr lang="en-US" dirty="0"/>
              <a:t>Hurricane Research Division, </a:t>
            </a:r>
            <a:r>
              <a:rPr lang="en-US" dirty="0" smtClean="0"/>
              <a:t>NOAA</a:t>
            </a:r>
          </a:p>
          <a:p>
            <a:r>
              <a:rPr lang="en-US" dirty="0" smtClean="0"/>
              <a:t>AMI Risk Consultants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862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1779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304800" y="533400"/>
          <a:ext cx="81534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r:id="rId3" imgW="6892544" imgH="4149615" progId="Visio.Drawing.11">
                  <p:embed/>
                </p:oleObj>
              </mc:Choice>
              <mc:Fallback>
                <p:oleObj r:id="rId3" imgW="6892544" imgH="414961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33400"/>
                        <a:ext cx="8153400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endParaRPr lang="en-US" sz="36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About 18 professors and experts and a dozen student assistants were involved in the development and operation of the model.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3600" dirty="0" smtClean="0"/>
              <a:t>Current Meteorology Team</a:t>
            </a:r>
            <a:r>
              <a:rPr lang="en-US" sz="4000" dirty="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r>
              <a:rPr lang="en-US" sz="2400" dirty="0" smtClean="0"/>
              <a:t>Dr. Steven </a:t>
            </a:r>
            <a:r>
              <a:rPr lang="en-US" sz="2400" dirty="0" err="1" smtClean="0"/>
              <a:t>Cocke</a:t>
            </a:r>
            <a:r>
              <a:rPr lang="en-US" sz="2400" dirty="0" smtClean="0"/>
              <a:t>		</a:t>
            </a:r>
            <a:r>
              <a:rPr lang="en-US" sz="2400" dirty="0" err="1" smtClean="0"/>
              <a:t>Dept</a:t>
            </a:r>
            <a:r>
              <a:rPr lang="en-US" sz="2400" dirty="0" smtClean="0"/>
              <a:t> of Meteorology, FSU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Team leader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/>
              <a:t>Dr</a:t>
            </a:r>
            <a:r>
              <a:rPr lang="en-US" sz="2400" dirty="0" smtClean="0"/>
              <a:t>  Dong-</a:t>
            </a:r>
            <a:r>
              <a:rPr lang="en-US" sz="2400" dirty="0" err="1" smtClean="0"/>
              <a:t>Wook</a:t>
            </a:r>
            <a:r>
              <a:rPr lang="en-US" sz="2400" dirty="0"/>
              <a:t> Shin	 </a:t>
            </a:r>
            <a:r>
              <a:rPr lang="en-US" sz="2400" dirty="0" err="1"/>
              <a:t>Dept</a:t>
            </a:r>
            <a:r>
              <a:rPr lang="en-US" sz="2400" dirty="0"/>
              <a:t> of Meteorology, FSU </a:t>
            </a:r>
            <a:endParaRPr lang="en-US" sz="2400" dirty="0" smtClean="0"/>
          </a:p>
          <a:p>
            <a:r>
              <a:rPr lang="en-US" sz="2400" dirty="0" err="1" smtClean="0"/>
              <a:t>Bachir</a:t>
            </a:r>
            <a:r>
              <a:rPr lang="en-US" sz="2400" dirty="0" smtClean="0"/>
              <a:t> </a:t>
            </a:r>
            <a:r>
              <a:rPr lang="en-US" sz="2400" dirty="0" err="1" smtClean="0"/>
              <a:t>Annane</a:t>
            </a:r>
            <a:r>
              <a:rPr lang="en-US" sz="2400" dirty="0" smtClean="0"/>
              <a:t>		University of Miami – CIMAS</a:t>
            </a:r>
          </a:p>
          <a:p>
            <a:r>
              <a:rPr lang="en-US" sz="2400" dirty="0" smtClean="0"/>
              <a:t>Neal </a:t>
            </a:r>
            <a:r>
              <a:rPr lang="en-US" sz="2400" dirty="0" err="1" smtClean="0"/>
              <a:t>Dorst</a:t>
            </a:r>
            <a:r>
              <a:rPr lang="en-US" sz="2400" dirty="0" smtClean="0"/>
              <a:t>			Hurricane Research Division, NOAA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Tx/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4802</TotalTime>
  <Words>542</Words>
  <Application>Microsoft Macintosh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Blank Presentation</vt:lpstr>
      <vt:lpstr>Visio.Drawing.11</vt:lpstr>
      <vt:lpstr>The Florida Public Hurricane Loss Model Version 6.2 May 2017</vt:lpstr>
      <vt:lpstr>PowerPoint Presentation</vt:lpstr>
      <vt:lpstr>PowerPoint Presentation</vt:lpstr>
      <vt:lpstr>PowerPoint Presentation</vt:lpstr>
      <vt:lpstr>General Comments</vt:lpstr>
      <vt:lpstr>Participating Institutions</vt:lpstr>
      <vt:lpstr>PowerPoint Presentation</vt:lpstr>
      <vt:lpstr>PowerPoint Presentation</vt:lpstr>
      <vt:lpstr>Current Meteorology Team </vt:lpstr>
      <vt:lpstr>Current Engineering Team</vt:lpstr>
      <vt:lpstr>Actuarial/Finance Team</vt:lpstr>
      <vt:lpstr>Computer Science Team</vt:lpstr>
      <vt:lpstr>Statistics Team</vt:lpstr>
      <vt:lpstr>Publications</vt:lpstr>
      <vt:lpstr>Publications (continued)</vt:lpstr>
      <vt:lpstr>Model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S. Hamid</dc:creator>
  <cp:lastModifiedBy>Hsin-Yu Ha</cp:lastModifiedBy>
  <cp:revision>268</cp:revision>
  <dcterms:created xsi:type="dcterms:W3CDTF">2003-03-30T22:55:32Z</dcterms:created>
  <dcterms:modified xsi:type="dcterms:W3CDTF">2017-05-10T13:10:02Z</dcterms:modified>
</cp:coreProperties>
</file>