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27"/>
  </p:notesMasterIdLst>
  <p:sldIdLst>
    <p:sldId id="256" r:id="rId2"/>
    <p:sldId id="289" r:id="rId3"/>
    <p:sldId id="291" r:id="rId4"/>
    <p:sldId id="257" r:id="rId5"/>
    <p:sldId id="315" r:id="rId6"/>
    <p:sldId id="300" r:id="rId7"/>
    <p:sldId id="318" r:id="rId8"/>
    <p:sldId id="317" r:id="rId9"/>
    <p:sldId id="301" r:id="rId10"/>
    <p:sldId id="292" r:id="rId11"/>
    <p:sldId id="316" r:id="rId12"/>
    <p:sldId id="294" r:id="rId13"/>
    <p:sldId id="295" r:id="rId14"/>
    <p:sldId id="296" r:id="rId15"/>
    <p:sldId id="297" r:id="rId16"/>
    <p:sldId id="298" r:id="rId17"/>
    <p:sldId id="299" r:id="rId18"/>
    <p:sldId id="302" r:id="rId19"/>
    <p:sldId id="307" r:id="rId20"/>
    <p:sldId id="308" r:id="rId21"/>
    <p:sldId id="309" r:id="rId22"/>
    <p:sldId id="310" r:id="rId23"/>
    <p:sldId id="311" r:id="rId24"/>
    <p:sldId id="312" r:id="rId25"/>
    <p:sldId id="305" r:id="rId26"/>
  </p:sldIdLst>
  <p:sldSz cx="9144000" cy="6858000" type="screen4x3"/>
  <p:notesSz cx="6858000" cy="9144000"/>
  <p:defaultTextStyle>
    <a:defPPr>
      <a:defRPr lang="en-US"/>
    </a:defPPr>
    <a:lvl1pPr algn="l" rtl="0" fontAlgn="base">
      <a:lnSpc>
        <a:spcPct val="90000"/>
      </a:lnSpc>
      <a:spcBef>
        <a:spcPct val="20000"/>
      </a:spcBef>
      <a:spcAft>
        <a:spcPct val="0"/>
      </a:spcAft>
      <a:defRPr sz="1600" b="1" kern="1200">
        <a:solidFill>
          <a:schemeClr val="tx1"/>
        </a:solidFill>
        <a:latin typeface="Arial" charset="0"/>
        <a:ea typeface="+mn-ea"/>
        <a:cs typeface="+mn-cs"/>
      </a:defRPr>
    </a:lvl1pPr>
    <a:lvl2pPr marL="457200" algn="l" rtl="0" fontAlgn="base">
      <a:lnSpc>
        <a:spcPct val="90000"/>
      </a:lnSpc>
      <a:spcBef>
        <a:spcPct val="20000"/>
      </a:spcBef>
      <a:spcAft>
        <a:spcPct val="0"/>
      </a:spcAft>
      <a:defRPr sz="1600" b="1" kern="1200">
        <a:solidFill>
          <a:schemeClr val="tx1"/>
        </a:solidFill>
        <a:latin typeface="Arial" charset="0"/>
        <a:ea typeface="+mn-ea"/>
        <a:cs typeface="+mn-cs"/>
      </a:defRPr>
    </a:lvl2pPr>
    <a:lvl3pPr marL="914400" algn="l" rtl="0" fontAlgn="base">
      <a:lnSpc>
        <a:spcPct val="90000"/>
      </a:lnSpc>
      <a:spcBef>
        <a:spcPct val="20000"/>
      </a:spcBef>
      <a:spcAft>
        <a:spcPct val="0"/>
      </a:spcAft>
      <a:defRPr sz="1600" b="1" kern="1200">
        <a:solidFill>
          <a:schemeClr val="tx1"/>
        </a:solidFill>
        <a:latin typeface="Arial" charset="0"/>
        <a:ea typeface="+mn-ea"/>
        <a:cs typeface="+mn-cs"/>
      </a:defRPr>
    </a:lvl3pPr>
    <a:lvl4pPr marL="1371600" algn="l" rtl="0" fontAlgn="base">
      <a:lnSpc>
        <a:spcPct val="90000"/>
      </a:lnSpc>
      <a:spcBef>
        <a:spcPct val="20000"/>
      </a:spcBef>
      <a:spcAft>
        <a:spcPct val="0"/>
      </a:spcAft>
      <a:defRPr sz="1600" b="1" kern="1200">
        <a:solidFill>
          <a:schemeClr val="tx1"/>
        </a:solidFill>
        <a:latin typeface="Arial" charset="0"/>
        <a:ea typeface="+mn-ea"/>
        <a:cs typeface="+mn-cs"/>
      </a:defRPr>
    </a:lvl4pPr>
    <a:lvl5pPr marL="1828800" algn="l" rtl="0" fontAlgn="base">
      <a:lnSpc>
        <a:spcPct val="90000"/>
      </a:lnSpc>
      <a:spcBef>
        <a:spcPct val="20000"/>
      </a:spcBef>
      <a:spcAft>
        <a:spcPct val="0"/>
      </a:spcAft>
      <a:defRPr sz="1600" b="1" kern="1200">
        <a:solidFill>
          <a:schemeClr val="tx1"/>
        </a:solidFill>
        <a:latin typeface="Arial" charset="0"/>
        <a:ea typeface="+mn-ea"/>
        <a:cs typeface="+mn-cs"/>
      </a:defRPr>
    </a:lvl5pPr>
    <a:lvl6pPr marL="2286000" algn="l" defTabSz="914400" rtl="0" eaLnBrk="1" latinLnBrk="0" hangingPunct="1">
      <a:defRPr sz="1600" b="1" kern="1200">
        <a:solidFill>
          <a:schemeClr val="tx1"/>
        </a:solidFill>
        <a:latin typeface="Arial" charset="0"/>
        <a:ea typeface="+mn-ea"/>
        <a:cs typeface="+mn-cs"/>
      </a:defRPr>
    </a:lvl6pPr>
    <a:lvl7pPr marL="2743200" algn="l" defTabSz="914400" rtl="0" eaLnBrk="1" latinLnBrk="0" hangingPunct="1">
      <a:defRPr sz="1600" b="1" kern="1200">
        <a:solidFill>
          <a:schemeClr val="tx1"/>
        </a:solidFill>
        <a:latin typeface="Arial" charset="0"/>
        <a:ea typeface="+mn-ea"/>
        <a:cs typeface="+mn-cs"/>
      </a:defRPr>
    </a:lvl7pPr>
    <a:lvl8pPr marL="3200400" algn="l" defTabSz="914400" rtl="0" eaLnBrk="1" latinLnBrk="0" hangingPunct="1">
      <a:defRPr sz="1600" b="1" kern="1200">
        <a:solidFill>
          <a:schemeClr val="tx1"/>
        </a:solidFill>
        <a:latin typeface="Arial" charset="0"/>
        <a:ea typeface="+mn-ea"/>
        <a:cs typeface="+mn-cs"/>
      </a:defRPr>
    </a:lvl8pPr>
    <a:lvl9pPr marL="3657600" algn="l" defTabSz="914400" rtl="0" eaLnBrk="1" latinLnBrk="0" hangingPunct="1">
      <a:defRPr sz="16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87" autoAdjust="0"/>
    <p:restoredTop sz="94636" autoAdjust="0"/>
  </p:normalViewPr>
  <p:slideViewPr>
    <p:cSldViewPr>
      <p:cViewPr varScale="1">
        <p:scale>
          <a:sx n="66" d="100"/>
          <a:sy n="66" d="100"/>
        </p:scale>
        <p:origin x="-1272" y="-56"/>
      </p:cViewPr>
      <p:guideLst>
        <p:guide orient="horz" pos="2160"/>
        <p:guide pos="2880"/>
      </p:guideLst>
    </p:cSldViewPr>
  </p:slideViewPr>
  <p:outlineViewPr>
    <p:cViewPr>
      <p:scale>
        <a:sx n="33" d="100"/>
        <a:sy n="33" d="100"/>
      </p:scale>
      <p:origin x="48" y="2682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dirty="0"/>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BFBDAB53-10D0-4B1C-B24A-28CB1EAB8ABD}" type="datetimeFigureOut">
              <a:rPr lang="en-US"/>
              <a:pPr>
                <a:defRPr/>
              </a:pPr>
              <a:t>5/3/2017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dirty="0"/>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355D59CE-5AC9-4FDA-8A1C-84556181F750}" type="slidenum">
              <a:rPr lang="en-US"/>
              <a:pPr>
                <a:defRPr/>
              </a:pPr>
              <a:t>‹#›</a:t>
            </a:fld>
            <a:endParaRPr lang="en-US" dirty="0"/>
          </a:p>
        </p:txBody>
      </p:sp>
    </p:spTree>
    <p:extLst>
      <p:ext uri="{BB962C8B-B14F-4D97-AF65-F5344CB8AC3E}">
        <p14:creationId xmlns:p14="http://schemas.microsoft.com/office/powerpoint/2010/main" val="14370620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US" dirty="0" smtClean="0"/>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A1056A2-8695-471A-BFD2-244A57BBFE27}" type="slidenum">
              <a:rPr lang="en-US" smtClean="0"/>
              <a:pPr/>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US" dirty="0" smtClean="0"/>
          </a:p>
        </p:txBody>
      </p:sp>
      <p:sp>
        <p:nvSpPr>
          <p:cNvPr id="399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7CF07A-34C6-41F8-8E61-4879118EE7FD}" type="slidenum">
              <a:rPr lang="en-US" smtClean="0"/>
              <a:pPr/>
              <a:t>12</a:t>
            </a:fld>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US" dirty="0"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08C87B8-8103-4622-B064-056304C26C35}" type="slidenum">
              <a:rPr lang="en-US" smtClean="0"/>
              <a:pPr/>
              <a:t>13</a:t>
            </a:fld>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US" dirty="0"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9344355-6935-4E0F-8D0D-72B02491A1EF}" type="slidenum">
              <a:rPr lang="en-US" smtClean="0"/>
              <a:pPr/>
              <a:t>14</a:t>
            </a:fld>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US" dirty="0" smtClean="0"/>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F232969-0F3C-4655-A202-6BCC36800D27}" type="slidenum">
              <a:rPr lang="en-US" smtClean="0"/>
              <a:pPr/>
              <a:t>15</a:t>
            </a:fld>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US" dirty="0" smtClean="0"/>
          </a:p>
        </p:txBody>
      </p:sp>
      <p:sp>
        <p:nvSpPr>
          <p:cNvPr id="491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5FF84FF-53CF-4496-ADDE-DD7C07F2E180}" type="slidenum">
              <a:rPr lang="en-US" smtClean="0"/>
              <a:pPr/>
              <a:t>16</a:t>
            </a:fld>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US" dirty="0" smtClean="0"/>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F933437-B2F4-4692-8D58-62CD48CEE010}" type="slidenum">
              <a:rPr lang="en-US" smtClean="0"/>
              <a:pPr/>
              <a:t>17</a:t>
            </a:fld>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US" dirty="0" smtClean="0"/>
          </a:p>
        </p:txBody>
      </p:sp>
      <p:sp>
        <p:nvSpPr>
          <p:cNvPr id="512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731089-08EA-479D-8E0A-3D2C36FCADC7}" type="slidenum">
              <a:rPr lang="en-US" smtClean="0"/>
              <a:pPr/>
              <a:t>18</a:t>
            </a:fld>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US" dirty="0" smtClean="0"/>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5BE3FD1-1D39-4D4A-90FD-5E26B16A01AB}" type="slidenum">
              <a:rPr lang="en-US" smtClean="0"/>
              <a:pPr/>
              <a:t>19</a:t>
            </a:fld>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US" dirty="0" smtClean="0"/>
          </a:p>
        </p:txBody>
      </p:sp>
      <p:sp>
        <p:nvSpPr>
          <p:cNvPr id="46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56A2A84-9BFC-4783-8A45-3F9407FDF223}" type="slidenum">
              <a:rPr lang="en-US" smtClean="0"/>
              <a:pPr/>
              <a:t>20</a:t>
            </a:fld>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US" dirty="0" smtClean="0"/>
          </a:p>
        </p:txBody>
      </p:sp>
      <p:sp>
        <p:nvSpPr>
          <p:cNvPr id="47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6A89641-0FA7-4D6D-B71A-540FBA0347DE}" type="slidenum">
              <a:rPr lang="en-US" smtClean="0"/>
              <a:pPr/>
              <a:t>21</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US" dirty="0"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BF14332-68A9-4057-B399-36F724803710}" type="slidenum">
              <a:rPr lang="en-US" smtClean="0"/>
              <a:pPr/>
              <a:t>2</a:t>
            </a:fld>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US" dirty="0" smtClean="0"/>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2BF608D-954A-4AB2-B62A-26B80DFA87DF}" type="slidenum">
              <a:rPr lang="en-US" smtClean="0"/>
              <a:pPr/>
              <a:t>22</a:t>
            </a:fld>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US" dirty="0" smtClean="0"/>
          </a:p>
        </p:txBody>
      </p:sp>
      <p:sp>
        <p:nvSpPr>
          <p:cNvPr id="532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84C3FD2-1B54-4F86-B523-94D1F9E504F0}" type="slidenum">
              <a:rPr lang="en-US" smtClean="0"/>
              <a:pPr/>
              <a:t>23</a:t>
            </a:fld>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US" dirty="0"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BDCF9C4-2C99-469C-B4F5-69F1DFD0E7F3}" type="slidenum">
              <a:rPr lang="en-US" smtClean="0"/>
              <a:pPr/>
              <a:t>24</a:t>
            </a:fld>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US" dirty="0" smtClean="0"/>
          </a:p>
        </p:txBody>
      </p:sp>
      <p:sp>
        <p:nvSpPr>
          <p:cNvPr id="512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731089-08EA-479D-8E0A-3D2C36FCADC7}" type="slidenum">
              <a:rPr lang="en-US" smtClean="0"/>
              <a:pPr/>
              <a:t>25</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US" dirty="0"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BF14332-68A9-4057-B399-36F724803710}" type="slidenum">
              <a:rPr lang="en-US" smtClean="0"/>
              <a:pPr/>
              <a:t>3</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US" dirty="0" smtClean="0"/>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A429481-C110-4A94-9D7A-95CD3519A558}" type="slidenum">
              <a:rPr lang="en-US" smtClean="0"/>
              <a:pPr/>
              <a:t>4</a:t>
            </a:fld>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US" dirty="0" smtClean="0"/>
          </a:p>
        </p:txBody>
      </p:sp>
      <p:sp>
        <p:nvSpPr>
          <p:cNvPr id="512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731089-08EA-479D-8E0A-3D2C36FCADC7}" type="slidenum">
              <a:rPr lang="en-US" smtClean="0"/>
              <a:pPr/>
              <a:t>6</a:t>
            </a:fld>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US" dirty="0" smtClean="0"/>
          </a:p>
        </p:txBody>
      </p:sp>
      <p:sp>
        <p:nvSpPr>
          <p:cNvPr id="512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731089-08EA-479D-8E0A-3D2C36FCADC7}" type="slidenum">
              <a:rPr lang="en-US" smtClean="0"/>
              <a:pPr/>
              <a:t>7</a:t>
            </a:fld>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US" dirty="0" smtClean="0"/>
          </a:p>
        </p:txBody>
      </p:sp>
      <p:sp>
        <p:nvSpPr>
          <p:cNvPr id="512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731089-08EA-479D-8E0A-3D2C36FCADC7}" type="slidenum">
              <a:rPr lang="en-US" smtClean="0"/>
              <a:pPr/>
              <a:t>8</a:t>
            </a:fld>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US" dirty="0" smtClean="0"/>
          </a:p>
        </p:txBody>
      </p:sp>
      <p:sp>
        <p:nvSpPr>
          <p:cNvPr id="522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258F9F1-E2DE-4357-8EAD-5171C7765B53}" type="slidenum">
              <a:rPr lang="en-US" smtClean="0"/>
              <a:pPr/>
              <a:t>9</a:t>
            </a:fld>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55A5861-0DB6-46BA-97C1-3F976FCCDF74}" type="slidenum">
              <a:rPr lang="en-US" smtClean="0"/>
              <a:pPr/>
              <a:t>10</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F233E13D-386E-4C27-BC41-9598A2C0DB50}"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dirty="0"/>
          </a:p>
        </p:txBody>
      </p:sp>
      <p:sp>
        <p:nvSpPr>
          <p:cNvPr id="5" name="Footer Placeholder 4"/>
          <p:cNvSpPr>
            <a:spLocks noGrp="1"/>
          </p:cNvSpPr>
          <p:nvPr>
            <p:ph type="ftr" sz="quarter" idx="11"/>
          </p:nvPr>
        </p:nvSpPr>
        <p:spPr/>
        <p:txBody>
          <a:bodyPr/>
          <a:lstStyle>
            <a:extLst/>
          </a:lstStyle>
          <a:p>
            <a:pPr>
              <a:defRPr/>
            </a:pPr>
            <a:endParaRPr lang="en-US" dirty="0"/>
          </a:p>
        </p:txBody>
      </p:sp>
      <p:sp>
        <p:nvSpPr>
          <p:cNvPr id="6" name="Slide Number Placeholder 5"/>
          <p:cNvSpPr>
            <a:spLocks noGrp="1"/>
          </p:cNvSpPr>
          <p:nvPr>
            <p:ph type="sldNum" sz="quarter" idx="12"/>
          </p:nvPr>
        </p:nvSpPr>
        <p:spPr/>
        <p:txBody>
          <a:bodyPr/>
          <a:lstStyle>
            <a:extLst/>
          </a:lstStyle>
          <a:p>
            <a:pPr>
              <a:defRPr/>
            </a:pPr>
            <a:fld id="{E29207BD-D6C2-4315-9599-18C4973A86EA}"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dirty="0"/>
          </a:p>
        </p:txBody>
      </p:sp>
      <p:sp>
        <p:nvSpPr>
          <p:cNvPr id="5" name="Footer Placeholder 4"/>
          <p:cNvSpPr>
            <a:spLocks noGrp="1"/>
          </p:cNvSpPr>
          <p:nvPr>
            <p:ph type="ftr" sz="quarter" idx="11"/>
          </p:nvPr>
        </p:nvSpPr>
        <p:spPr/>
        <p:txBody>
          <a:bodyPr/>
          <a:lstStyle>
            <a:extLst/>
          </a:lstStyle>
          <a:p>
            <a:pPr>
              <a:defRPr/>
            </a:pPr>
            <a:endParaRPr lang="en-US" dirty="0"/>
          </a:p>
        </p:txBody>
      </p:sp>
      <p:sp>
        <p:nvSpPr>
          <p:cNvPr id="6" name="Slide Number Placeholder 5"/>
          <p:cNvSpPr>
            <a:spLocks noGrp="1"/>
          </p:cNvSpPr>
          <p:nvPr>
            <p:ph type="sldNum" sz="quarter" idx="12"/>
          </p:nvPr>
        </p:nvSpPr>
        <p:spPr/>
        <p:txBody>
          <a:bodyPr/>
          <a:lstStyle>
            <a:extLst/>
          </a:lstStyle>
          <a:p>
            <a:pPr>
              <a:defRPr/>
            </a:pPr>
            <a:fld id="{55E9BA03-EAF7-47EE-A35B-3C34D854E8C6}"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dirty="0"/>
          </a:p>
        </p:txBody>
      </p:sp>
      <p:sp>
        <p:nvSpPr>
          <p:cNvPr id="5" name="Footer Placeholder 4"/>
          <p:cNvSpPr>
            <a:spLocks noGrp="1"/>
          </p:cNvSpPr>
          <p:nvPr>
            <p:ph type="ftr" sz="quarter" idx="11"/>
          </p:nvPr>
        </p:nvSpPr>
        <p:spPr/>
        <p:txBody>
          <a:bodyPr/>
          <a:lstStyle>
            <a:extLst/>
          </a:lstStyle>
          <a:p>
            <a:pPr>
              <a:defRPr/>
            </a:pPr>
            <a:endParaRPr lang="en-US" dirty="0"/>
          </a:p>
        </p:txBody>
      </p:sp>
      <p:sp>
        <p:nvSpPr>
          <p:cNvPr id="6" name="Slide Number Placeholder 5"/>
          <p:cNvSpPr>
            <a:spLocks noGrp="1"/>
          </p:cNvSpPr>
          <p:nvPr>
            <p:ph type="sldNum" sz="quarter" idx="12"/>
          </p:nvPr>
        </p:nvSpPr>
        <p:spPr/>
        <p:txBody>
          <a:bodyPr/>
          <a:lstStyle>
            <a:extLst/>
          </a:lstStyle>
          <a:p>
            <a:pPr>
              <a:defRPr/>
            </a:pPr>
            <a:fld id="{0DD5514A-BC67-4BF2-BCE6-6A45FD2E858F}" type="slidenum">
              <a:rPr lang="en-US" smtClean="0"/>
              <a:pPr>
                <a:defRPr/>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endParaRPr lang="en-US" dirty="0"/>
          </a:p>
        </p:txBody>
      </p:sp>
      <p:sp>
        <p:nvSpPr>
          <p:cNvPr id="5" name="Footer Placeholder 4"/>
          <p:cNvSpPr>
            <a:spLocks noGrp="1"/>
          </p:cNvSpPr>
          <p:nvPr>
            <p:ph type="ftr" sz="quarter" idx="11"/>
          </p:nvPr>
        </p:nvSpPr>
        <p:spPr/>
        <p:txBody>
          <a:bodyPr/>
          <a:lstStyle>
            <a:extLst/>
          </a:lstStyle>
          <a:p>
            <a:pPr>
              <a:defRPr/>
            </a:pPr>
            <a:endParaRPr lang="en-US" dirty="0"/>
          </a:p>
        </p:txBody>
      </p:sp>
      <p:sp>
        <p:nvSpPr>
          <p:cNvPr id="6" name="Slide Number Placeholder 5"/>
          <p:cNvSpPr>
            <a:spLocks noGrp="1"/>
          </p:cNvSpPr>
          <p:nvPr>
            <p:ph type="sldNum" sz="quarter" idx="12"/>
          </p:nvPr>
        </p:nvSpPr>
        <p:spPr/>
        <p:txBody>
          <a:bodyPr/>
          <a:lstStyle>
            <a:extLst/>
          </a:lstStyle>
          <a:p>
            <a:pPr>
              <a:defRPr/>
            </a:pPr>
            <a:fld id="{A773F445-0ABC-4D85-969C-365A0C458A74}" type="slidenum">
              <a:rPr lang="en-US" smtClean="0"/>
              <a:pPr>
                <a:defRPr/>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dirty="0"/>
          </a:p>
        </p:txBody>
      </p:sp>
      <p:sp>
        <p:nvSpPr>
          <p:cNvPr id="6" name="Footer Placeholder 5"/>
          <p:cNvSpPr>
            <a:spLocks noGrp="1"/>
          </p:cNvSpPr>
          <p:nvPr>
            <p:ph type="ftr" sz="quarter" idx="11"/>
          </p:nvPr>
        </p:nvSpPr>
        <p:spPr/>
        <p:txBody>
          <a:bodyPr/>
          <a:lstStyle>
            <a:extLst/>
          </a:lstStyle>
          <a:p>
            <a:pPr>
              <a:defRPr/>
            </a:pPr>
            <a:endParaRPr lang="en-US" dirty="0"/>
          </a:p>
        </p:txBody>
      </p:sp>
      <p:sp>
        <p:nvSpPr>
          <p:cNvPr id="7" name="Slide Number Placeholder 6"/>
          <p:cNvSpPr>
            <a:spLocks noGrp="1"/>
          </p:cNvSpPr>
          <p:nvPr>
            <p:ph type="sldNum" sz="quarter" idx="12"/>
          </p:nvPr>
        </p:nvSpPr>
        <p:spPr/>
        <p:txBody>
          <a:bodyPr/>
          <a:lstStyle>
            <a:extLst/>
          </a:lstStyle>
          <a:p>
            <a:pPr>
              <a:defRPr/>
            </a:pPr>
            <a:fld id="{BC7AC9B6-FF03-42B1-8A1B-87A1FCF102C7}" type="slidenum">
              <a:rPr lang="en-US" smtClean="0"/>
              <a:pPr>
                <a:defRPr/>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dirty="0"/>
          </a:p>
        </p:txBody>
      </p:sp>
      <p:sp>
        <p:nvSpPr>
          <p:cNvPr id="8" name="Footer Placeholder 7"/>
          <p:cNvSpPr>
            <a:spLocks noGrp="1"/>
          </p:cNvSpPr>
          <p:nvPr>
            <p:ph type="ftr" sz="quarter" idx="11"/>
          </p:nvPr>
        </p:nvSpPr>
        <p:spPr/>
        <p:txBody>
          <a:bodyPr/>
          <a:lstStyle>
            <a:extLst/>
          </a:lstStyle>
          <a:p>
            <a:pPr>
              <a:defRPr/>
            </a:pPr>
            <a:endParaRPr lang="en-US" dirty="0"/>
          </a:p>
        </p:txBody>
      </p:sp>
      <p:sp>
        <p:nvSpPr>
          <p:cNvPr id="9" name="Slide Number Placeholder 8"/>
          <p:cNvSpPr>
            <a:spLocks noGrp="1"/>
          </p:cNvSpPr>
          <p:nvPr>
            <p:ph type="sldNum" sz="quarter" idx="12"/>
          </p:nvPr>
        </p:nvSpPr>
        <p:spPr/>
        <p:txBody>
          <a:bodyPr/>
          <a:lstStyle>
            <a:extLst/>
          </a:lstStyle>
          <a:p>
            <a:pPr>
              <a:defRPr/>
            </a:pPr>
            <a:fld id="{2EC812EA-0435-4BEE-A85F-315756DC6C9A}" type="slidenum">
              <a:rPr lang="en-US"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endParaRPr lang="en-US" dirty="0"/>
          </a:p>
        </p:txBody>
      </p:sp>
      <p:sp>
        <p:nvSpPr>
          <p:cNvPr id="4" name="Footer Placeholder 3"/>
          <p:cNvSpPr>
            <a:spLocks noGrp="1"/>
          </p:cNvSpPr>
          <p:nvPr>
            <p:ph type="ftr" sz="quarter" idx="11"/>
          </p:nvPr>
        </p:nvSpPr>
        <p:spPr/>
        <p:txBody>
          <a:bodyPr/>
          <a:lstStyle>
            <a:extLst/>
          </a:lstStyle>
          <a:p>
            <a:pPr>
              <a:defRPr/>
            </a:pPr>
            <a:endParaRPr lang="en-US" dirty="0"/>
          </a:p>
        </p:txBody>
      </p:sp>
      <p:sp>
        <p:nvSpPr>
          <p:cNvPr id="5" name="Slide Number Placeholder 4"/>
          <p:cNvSpPr>
            <a:spLocks noGrp="1"/>
          </p:cNvSpPr>
          <p:nvPr>
            <p:ph type="sldNum" sz="quarter" idx="12"/>
          </p:nvPr>
        </p:nvSpPr>
        <p:spPr/>
        <p:txBody>
          <a:bodyPr/>
          <a:lstStyle>
            <a:extLst/>
          </a:lstStyle>
          <a:p>
            <a:pPr>
              <a:defRPr/>
            </a:pPr>
            <a:fld id="{ADE442B6-20F7-4634-838E-F187D26A2E4D}" type="slidenum">
              <a:rPr lang="en-US" smtClean="0"/>
              <a:pPr>
                <a:defRPr/>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endParaRPr lang="en-US" dirty="0"/>
          </a:p>
        </p:txBody>
      </p:sp>
      <p:sp>
        <p:nvSpPr>
          <p:cNvPr id="3" name="Footer Placeholder 2"/>
          <p:cNvSpPr>
            <a:spLocks noGrp="1"/>
          </p:cNvSpPr>
          <p:nvPr>
            <p:ph type="ftr" sz="quarter" idx="11"/>
          </p:nvPr>
        </p:nvSpPr>
        <p:spPr/>
        <p:txBody>
          <a:bodyPr/>
          <a:lstStyle>
            <a:extLst/>
          </a:lstStyle>
          <a:p>
            <a:pPr>
              <a:defRPr/>
            </a:pPr>
            <a:endParaRPr lang="en-US" dirty="0"/>
          </a:p>
        </p:txBody>
      </p:sp>
      <p:sp>
        <p:nvSpPr>
          <p:cNvPr id="4" name="Slide Number Placeholder 3"/>
          <p:cNvSpPr>
            <a:spLocks noGrp="1"/>
          </p:cNvSpPr>
          <p:nvPr>
            <p:ph type="sldNum" sz="quarter" idx="12"/>
          </p:nvPr>
        </p:nvSpPr>
        <p:spPr/>
        <p:txBody>
          <a:bodyPr/>
          <a:lstStyle>
            <a:extLst/>
          </a:lstStyle>
          <a:p>
            <a:pPr>
              <a:defRPr/>
            </a:pPr>
            <a:fld id="{EB41C5C2-2AFB-40D6-9241-834EFB027518}"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endParaRPr lang="en-US" dirty="0"/>
          </a:p>
        </p:txBody>
      </p:sp>
      <p:sp>
        <p:nvSpPr>
          <p:cNvPr id="6" name="Footer Placeholder 5"/>
          <p:cNvSpPr>
            <a:spLocks noGrp="1"/>
          </p:cNvSpPr>
          <p:nvPr>
            <p:ph type="ftr" sz="quarter" idx="11"/>
          </p:nvPr>
        </p:nvSpPr>
        <p:spPr/>
        <p:txBody>
          <a:bodyPr/>
          <a:lstStyle>
            <a:extLst/>
          </a:lstStyle>
          <a:p>
            <a:pPr>
              <a:defRPr/>
            </a:pPr>
            <a:endParaRPr lang="en-US" dirty="0"/>
          </a:p>
        </p:txBody>
      </p:sp>
      <p:sp>
        <p:nvSpPr>
          <p:cNvPr id="7" name="Slide Number Placeholder 6"/>
          <p:cNvSpPr>
            <a:spLocks noGrp="1"/>
          </p:cNvSpPr>
          <p:nvPr>
            <p:ph type="sldNum" sz="quarter" idx="12"/>
          </p:nvPr>
        </p:nvSpPr>
        <p:spPr/>
        <p:txBody>
          <a:bodyPr/>
          <a:lstStyle>
            <a:extLst/>
          </a:lstStyle>
          <a:p>
            <a:pPr>
              <a:defRPr/>
            </a:pPr>
            <a:fld id="{89ADE296-28EA-4DCA-9F97-851D4D6252CE}" type="slidenum">
              <a:rPr lang="en-US"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958708E5-24F0-45B1-AF36-54779B447DAD}" type="slidenum">
              <a:rPr lang="en-US" smtClean="0"/>
              <a:pPr>
                <a:defRPr/>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7486AD8C-41CD-444A-90BA-05A05ABD58FF}"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fontScale="90000"/>
          </a:bodyPr>
          <a:lstStyle/>
          <a:p>
            <a:pPr eaLnBrk="1" hangingPunct="1"/>
            <a:r>
              <a:rPr lang="en-US" dirty="0" smtClean="0"/>
              <a:t>Florida Public Hurricane </a:t>
            </a:r>
            <a:br>
              <a:rPr lang="en-US" dirty="0" smtClean="0"/>
            </a:br>
            <a:r>
              <a:rPr lang="en-US" dirty="0" smtClean="0"/>
              <a:t>Loss Model </a:t>
            </a:r>
            <a:br>
              <a:rPr lang="en-US" dirty="0" smtClean="0"/>
            </a:br>
            <a:r>
              <a:rPr lang="en-US" sz="3600" dirty="0" smtClean="0"/>
              <a:t>Version </a:t>
            </a:r>
            <a:r>
              <a:rPr lang="en-US" sz="3600" dirty="0" smtClean="0"/>
              <a:t>6.2</a:t>
            </a:r>
            <a:endParaRPr lang="en-US" dirty="0" smtClean="0"/>
          </a:p>
        </p:txBody>
      </p:sp>
      <p:sp>
        <p:nvSpPr>
          <p:cNvPr id="2051" name="Rectangle 3"/>
          <p:cNvSpPr>
            <a:spLocks noGrp="1" noChangeArrowheads="1"/>
          </p:cNvSpPr>
          <p:nvPr>
            <p:ph type="subTitle" idx="1"/>
          </p:nvPr>
        </p:nvSpPr>
        <p:spPr/>
        <p:txBody>
          <a:bodyPr/>
          <a:lstStyle/>
          <a:p>
            <a:pPr eaLnBrk="1" hangingPunct="1"/>
            <a:r>
              <a:rPr lang="en-US" dirty="0" smtClean="0"/>
              <a:t>Actuarial Standards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457200" y="1981200"/>
            <a:ext cx="8229600" cy="4144963"/>
          </a:xfrm>
          <a:noFill/>
        </p:spPr>
        <p:txBody>
          <a:bodyPr>
            <a:normAutofit lnSpcReduction="10000"/>
          </a:bodyPr>
          <a:lstStyle/>
          <a:p>
            <a:pPr marL="609600" indent="-609600" eaLnBrk="1" hangingPunct="1">
              <a:buFontTx/>
              <a:buAutoNum type="alphaUcPeriod"/>
            </a:pPr>
            <a:r>
              <a:rPr lang="en-US" sz="1800" b="1" i="1" dirty="0" smtClean="0">
                <a:solidFill>
                  <a:schemeClr val="accent2"/>
                </a:solidFill>
              </a:rPr>
              <a:t>Loss cost projections and probable maximum loss levels shall not include expenses, risk load, investment income, premium reserves, taxes, assessments, or profit margin.</a:t>
            </a:r>
          </a:p>
          <a:p>
            <a:pPr marL="609600" indent="-609600" eaLnBrk="1" hangingPunct="1">
              <a:lnSpc>
                <a:spcPct val="80000"/>
              </a:lnSpc>
              <a:buFontTx/>
              <a:buAutoNum type="alphaUcPeriod"/>
            </a:pPr>
            <a:endParaRPr lang="en-US" sz="1800" b="1" i="1" dirty="0">
              <a:solidFill>
                <a:schemeClr val="accent2"/>
              </a:solidFill>
            </a:endParaRPr>
          </a:p>
          <a:p>
            <a:pPr marL="0" indent="0" eaLnBrk="1" hangingPunct="1">
              <a:lnSpc>
                <a:spcPct val="80000"/>
              </a:lnSpc>
              <a:buNone/>
            </a:pPr>
            <a:r>
              <a:rPr lang="en-US" sz="1800" b="1" dirty="0" smtClean="0"/>
              <a:t>         These items are not included in loss costs or PML’s.</a:t>
            </a:r>
          </a:p>
          <a:p>
            <a:pPr marL="609600" indent="-609600" eaLnBrk="1" hangingPunct="1">
              <a:lnSpc>
                <a:spcPct val="80000"/>
              </a:lnSpc>
              <a:buFontTx/>
              <a:buNone/>
            </a:pPr>
            <a:endParaRPr lang="en-US" sz="1800" b="1" dirty="0" smtClean="0"/>
          </a:p>
          <a:p>
            <a:pPr marL="609600" indent="-609600" eaLnBrk="1" hangingPunct="1">
              <a:buFontTx/>
              <a:buAutoNum type="alphaUcPeriod" startAt="2"/>
            </a:pPr>
            <a:r>
              <a:rPr lang="en-US" sz="1800" b="1" i="1" dirty="0" smtClean="0">
                <a:solidFill>
                  <a:schemeClr val="accent2"/>
                </a:solidFill>
              </a:rPr>
              <a:t>Loss cost projections and probable maximum loss levels shall not make a prospective provision for economic inflation.</a:t>
            </a:r>
          </a:p>
          <a:p>
            <a:pPr marL="609600" indent="-609600" eaLnBrk="1" hangingPunct="1">
              <a:lnSpc>
                <a:spcPct val="80000"/>
              </a:lnSpc>
              <a:buFontTx/>
              <a:buAutoNum type="alphaUcPeriod" startAt="2"/>
            </a:pPr>
            <a:endParaRPr lang="en-US" sz="1800" b="1" i="1" dirty="0">
              <a:solidFill>
                <a:schemeClr val="accent2"/>
              </a:solidFill>
            </a:endParaRPr>
          </a:p>
          <a:p>
            <a:pPr marL="0" indent="0" eaLnBrk="1" hangingPunct="1">
              <a:lnSpc>
                <a:spcPct val="80000"/>
              </a:lnSpc>
              <a:buNone/>
            </a:pPr>
            <a:r>
              <a:rPr lang="en-US" sz="1800" b="1" dirty="0" smtClean="0"/>
              <a:t>        There is no provision for economic inflation in loss costs or PML’s.</a:t>
            </a:r>
          </a:p>
          <a:p>
            <a:pPr marL="609600" indent="-609600" eaLnBrk="1" hangingPunct="1">
              <a:lnSpc>
                <a:spcPct val="80000"/>
              </a:lnSpc>
              <a:buFontTx/>
              <a:buAutoNum type="alphaUcPeriod" startAt="2"/>
            </a:pPr>
            <a:endParaRPr lang="en-US" sz="1800" b="1" i="1" dirty="0" smtClean="0">
              <a:solidFill>
                <a:schemeClr val="accent2"/>
              </a:solidFill>
            </a:endParaRPr>
          </a:p>
          <a:p>
            <a:pPr marL="0" indent="0" eaLnBrk="1" hangingPunct="1">
              <a:buNone/>
            </a:pPr>
            <a:endParaRPr lang="en-US" sz="1800" b="1" i="1" dirty="0">
              <a:solidFill>
                <a:schemeClr val="accent2"/>
              </a:solidFill>
            </a:endParaRPr>
          </a:p>
          <a:p>
            <a:pPr marL="0" indent="0" eaLnBrk="1" hangingPunct="1">
              <a:buNone/>
            </a:pPr>
            <a:endParaRPr lang="en-US" sz="1800" b="1" i="1" dirty="0" smtClean="0">
              <a:solidFill>
                <a:schemeClr val="accent2"/>
              </a:solidFill>
            </a:endParaRPr>
          </a:p>
          <a:p>
            <a:pPr marL="609600" indent="-609600" eaLnBrk="1" hangingPunct="1">
              <a:lnSpc>
                <a:spcPct val="80000"/>
              </a:lnSpc>
              <a:buFontTx/>
              <a:buNone/>
            </a:pPr>
            <a:endParaRPr lang="en-US" sz="1800" b="1" dirty="0" smtClean="0"/>
          </a:p>
          <a:p>
            <a:pPr marL="609600" indent="-609600" eaLnBrk="1" hangingPunct="1">
              <a:lnSpc>
                <a:spcPct val="80000"/>
              </a:lnSpc>
              <a:buFontTx/>
              <a:buNone/>
            </a:pPr>
            <a:r>
              <a:rPr lang="en-US" sz="1400" b="1" dirty="0" smtClean="0"/>
              <a:t>(continued on next slide)</a:t>
            </a:r>
          </a:p>
        </p:txBody>
      </p:sp>
      <p:sp>
        <p:nvSpPr>
          <p:cNvPr id="9218" name="Rectangle 2"/>
          <p:cNvSpPr>
            <a:spLocks noGrp="1" noChangeArrowheads="1"/>
          </p:cNvSpPr>
          <p:nvPr>
            <p:ph type="title"/>
          </p:nvPr>
        </p:nvSpPr>
        <p:spPr>
          <a:xfrm>
            <a:off x="381000" y="152400"/>
            <a:ext cx="8305800" cy="1524000"/>
          </a:xfrm>
          <a:ln>
            <a:solidFill>
              <a:srgbClr val="000000"/>
            </a:solidFill>
          </a:ln>
        </p:spPr>
        <p:txBody>
          <a:bodyPr>
            <a:normAutofit fontScale="90000"/>
          </a:bodyPr>
          <a:lstStyle/>
          <a:p>
            <a:pPr eaLnBrk="1" hangingPunct="1"/>
            <a:r>
              <a:rPr lang="en-US" sz="4000" dirty="0" smtClean="0"/>
              <a:t/>
            </a:r>
            <a:br>
              <a:rPr lang="en-US" sz="4000" dirty="0" smtClean="0"/>
            </a:br>
            <a:r>
              <a:rPr lang="en-US" sz="4000" dirty="0" smtClean="0"/>
              <a:t>Standard A-4</a:t>
            </a:r>
            <a:br>
              <a:rPr lang="en-US" sz="4000" dirty="0" smtClean="0"/>
            </a:br>
            <a:r>
              <a:rPr lang="en-US" sz="2800" dirty="0" smtClean="0"/>
              <a:t>Modeled Loss Cost and Probable Maximum Loss Considerations</a:t>
            </a:r>
            <a:br>
              <a:rPr lang="en-US" sz="2800" dirty="0" smtClean="0"/>
            </a:br>
            <a:endParaRPr lang="en-US" sz="28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254691"/>
          </a:xfrm>
        </p:spPr>
        <p:txBody>
          <a:bodyPr>
            <a:normAutofit lnSpcReduction="10000"/>
          </a:bodyPr>
          <a:lstStyle/>
          <a:p>
            <a:pPr marL="609600" indent="-609600">
              <a:buFontTx/>
              <a:buAutoNum type="alphaUcPeriod" startAt="3"/>
            </a:pPr>
            <a:r>
              <a:rPr lang="en-US" sz="1900" b="1" i="1" dirty="0">
                <a:solidFill>
                  <a:schemeClr val="accent2"/>
                </a:solidFill>
              </a:rPr>
              <a:t>Loss cost projections and probable maximum loss levels shall not include any provision for direct hurricane storm surge losses.</a:t>
            </a:r>
          </a:p>
          <a:p>
            <a:pPr marL="609600" indent="-609600">
              <a:buFontTx/>
              <a:buAutoNum type="alphaUcPeriod" startAt="3"/>
            </a:pPr>
            <a:endParaRPr lang="en-US" sz="1900" b="1" i="1" dirty="0">
              <a:solidFill>
                <a:schemeClr val="accent2"/>
              </a:solidFill>
            </a:endParaRPr>
          </a:p>
          <a:p>
            <a:pPr marL="0" indent="0">
              <a:buNone/>
            </a:pPr>
            <a:r>
              <a:rPr lang="en-US" sz="1900" b="1" dirty="0" smtClean="0"/>
              <a:t>       There is no </a:t>
            </a:r>
            <a:r>
              <a:rPr lang="en-US" sz="1900" b="1" dirty="0"/>
              <a:t>provision for storm </a:t>
            </a:r>
            <a:r>
              <a:rPr lang="en-US" sz="1900" b="1" dirty="0" smtClean="0"/>
              <a:t>surge </a:t>
            </a:r>
            <a:r>
              <a:rPr lang="en-US" sz="1900" b="1" dirty="0"/>
              <a:t>in loss costs or PML’s</a:t>
            </a:r>
            <a:r>
              <a:rPr lang="en-US" sz="1900" b="1" dirty="0" smtClean="0"/>
              <a:t>.</a:t>
            </a:r>
          </a:p>
          <a:p>
            <a:pPr marL="0" indent="0">
              <a:buNone/>
            </a:pPr>
            <a:endParaRPr lang="en-US" sz="1900" b="1" i="1" dirty="0">
              <a:solidFill>
                <a:schemeClr val="accent2"/>
              </a:solidFill>
            </a:endParaRPr>
          </a:p>
          <a:p>
            <a:pPr marL="0" indent="0">
              <a:buNone/>
            </a:pPr>
            <a:r>
              <a:rPr lang="en-US" sz="1200" b="1" i="1" dirty="0">
                <a:solidFill>
                  <a:schemeClr val="bg2">
                    <a:lumMod val="50000"/>
                  </a:schemeClr>
                </a:solidFill>
              </a:rPr>
              <a:t>D.</a:t>
            </a:r>
            <a:r>
              <a:rPr lang="en-US" sz="1200" b="1" i="1" dirty="0">
                <a:solidFill>
                  <a:schemeClr val="accent2"/>
                </a:solidFill>
              </a:rPr>
              <a:t>      </a:t>
            </a:r>
            <a:r>
              <a:rPr lang="en-US" sz="1900" b="1" i="1" dirty="0">
                <a:solidFill>
                  <a:schemeClr val="accent2"/>
                </a:solidFill>
              </a:rPr>
              <a:t>Loss cost projections and probable maximum loss levels</a:t>
            </a:r>
          </a:p>
          <a:p>
            <a:pPr marL="0" indent="0">
              <a:buNone/>
            </a:pPr>
            <a:r>
              <a:rPr lang="en-US" sz="1900" b="1" i="1" dirty="0">
                <a:solidFill>
                  <a:schemeClr val="accent2"/>
                </a:solidFill>
              </a:rPr>
              <a:t>      </a:t>
            </a:r>
            <a:r>
              <a:rPr lang="en-US" sz="1900" b="1" i="1" dirty="0" smtClean="0">
                <a:solidFill>
                  <a:schemeClr val="accent2"/>
                </a:solidFill>
              </a:rPr>
              <a:t>shall  </a:t>
            </a:r>
            <a:r>
              <a:rPr lang="en-US" sz="1900" b="1" i="1" dirty="0">
                <a:solidFill>
                  <a:schemeClr val="accent2"/>
                </a:solidFill>
              </a:rPr>
              <a:t>be capable of being calculated at a geocode (latitude-</a:t>
            </a:r>
          </a:p>
          <a:p>
            <a:pPr marL="0" indent="0">
              <a:buNone/>
            </a:pPr>
            <a:r>
              <a:rPr lang="en-US" sz="1900" b="1" i="1" dirty="0">
                <a:solidFill>
                  <a:schemeClr val="accent2"/>
                </a:solidFill>
              </a:rPr>
              <a:t>      </a:t>
            </a:r>
            <a:r>
              <a:rPr lang="en-US" sz="1900" b="1" i="1" dirty="0" smtClean="0">
                <a:solidFill>
                  <a:schemeClr val="accent2"/>
                </a:solidFill>
              </a:rPr>
              <a:t>longitude</a:t>
            </a:r>
            <a:r>
              <a:rPr lang="en-US" sz="1900" b="1" i="1" dirty="0">
                <a:solidFill>
                  <a:schemeClr val="accent2"/>
                </a:solidFill>
              </a:rPr>
              <a:t>) level of resolution.</a:t>
            </a:r>
          </a:p>
          <a:p>
            <a:pPr marL="109728" indent="0">
              <a:buNone/>
            </a:pPr>
            <a:endParaRPr lang="en-US" sz="1800" dirty="0" smtClean="0"/>
          </a:p>
          <a:p>
            <a:pPr marL="109728" indent="0">
              <a:buNone/>
            </a:pPr>
            <a:r>
              <a:rPr lang="en-US" sz="1800" b="1" i="1" dirty="0" smtClean="0">
                <a:solidFill>
                  <a:schemeClr val="accent2"/>
                </a:solidFill>
              </a:rPr>
              <a:t>     </a:t>
            </a:r>
            <a:r>
              <a:rPr lang="en-US" sz="1800" b="1" dirty="0"/>
              <a:t>Losses can be calculated at the geocode level whenever street </a:t>
            </a:r>
            <a:endParaRPr lang="en-US" sz="1800" b="1" dirty="0" smtClean="0"/>
          </a:p>
          <a:p>
            <a:pPr marL="109728" indent="0">
              <a:buNone/>
            </a:pPr>
            <a:r>
              <a:rPr lang="en-US" sz="1800" b="1" dirty="0"/>
              <a:t> </a:t>
            </a:r>
            <a:r>
              <a:rPr lang="en-US" sz="1800" b="1" dirty="0" smtClean="0"/>
              <a:t>    address </a:t>
            </a:r>
            <a:r>
              <a:rPr lang="en-US" sz="1800" b="1" dirty="0"/>
              <a:t>or latitude-longitude is provided for the exposures</a:t>
            </a:r>
            <a:r>
              <a:rPr lang="en-US" sz="1800" b="1" dirty="0" smtClean="0"/>
              <a:t>.</a:t>
            </a:r>
          </a:p>
          <a:p>
            <a:pPr marL="109728" indent="0">
              <a:buNone/>
            </a:pPr>
            <a:endParaRPr lang="en-US" sz="1800" b="1" dirty="0" smtClean="0"/>
          </a:p>
          <a:p>
            <a:pPr marL="109728" indent="0">
              <a:buNone/>
            </a:pPr>
            <a:r>
              <a:rPr lang="en-US" sz="1600" b="1" dirty="0"/>
              <a:t>(continued on next slide)</a:t>
            </a:r>
          </a:p>
          <a:p>
            <a:pPr marL="109728" indent="0">
              <a:buNone/>
            </a:pPr>
            <a:endParaRPr lang="en-US" sz="1800" dirty="0"/>
          </a:p>
        </p:txBody>
      </p:sp>
      <p:sp>
        <p:nvSpPr>
          <p:cNvPr id="3" name="Title 2"/>
          <p:cNvSpPr>
            <a:spLocks noGrp="1"/>
          </p:cNvSpPr>
          <p:nvPr>
            <p:ph type="title"/>
          </p:nvPr>
        </p:nvSpPr>
        <p:spPr>
          <a:xfrm>
            <a:off x="457200" y="274638"/>
            <a:ext cx="8229600" cy="1325562"/>
          </a:xfrm>
          <a:ln>
            <a:solidFill>
              <a:srgbClr val="000000"/>
            </a:solidFill>
          </a:ln>
        </p:spPr>
        <p:txBody>
          <a:bodyPr>
            <a:normAutofit fontScale="90000"/>
          </a:bodyPr>
          <a:lstStyle/>
          <a:p>
            <a:r>
              <a:rPr lang="en-US" sz="4000" dirty="0" smtClean="0"/>
              <a:t/>
            </a:r>
            <a:br>
              <a:rPr lang="en-US" sz="4000" dirty="0" smtClean="0"/>
            </a:br>
            <a:r>
              <a:rPr lang="en-US" sz="4000" dirty="0" smtClean="0"/>
              <a:t>Standard A-4</a:t>
            </a:r>
            <a:r>
              <a:rPr lang="en-US" sz="4000" dirty="0"/>
              <a:t/>
            </a:r>
            <a:br>
              <a:rPr lang="en-US" sz="4000" dirty="0"/>
            </a:br>
            <a:r>
              <a:rPr lang="en-US" sz="2800" dirty="0"/>
              <a:t>Modeled Loss Cost and Probable Maximum Loss Considerations</a:t>
            </a:r>
            <a:r>
              <a:rPr lang="en-US" sz="4400" dirty="0"/>
              <a:t/>
            </a:r>
            <a:br>
              <a:rPr lang="en-US" sz="4400" dirty="0"/>
            </a:br>
            <a:endParaRPr lang="en-US" dirty="0"/>
          </a:p>
        </p:txBody>
      </p:sp>
    </p:spTree>
    <p:extLst>
      <p:ext uri="{BB962C8B-B14F-4D97-AF65-F5344CB8AC3E}">
        <p14:creationId xmlns:p14="http://schemas.microsoft.com/office/powerpoint/2010/main" val="37216928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457200" y="1600200"/>
            <a:ext cx="8229600" cy="4407091"/>
          </a:xfrm>
        </p:spPr>
        <p:txBody>
          <a:bodyPr>
            <a:normAutofit/>
          </a:bodyPr>
          <a:lstStyle/>
          <a:p>
            <a:pPr marL="609600" indent="-609600" eaLnBrk="1" hangingPunct="1">
              <a:buFontTx/>
              <a:buAutoNum type="alphaUcPeriod"/>
            </a:pPr>
            <a:endParaRPr lang="en-US" sz="2400" b="1" i="1" dirty="0" smtClean="0">
              <a:solidFill>
                <a:schemeClr val="accent2"/>
              </a:solidFill>
            </a:endParaRPr>
          </a:p>
          <a:p>
            <a:pPr marL="609600" indent="-609600" eaLnBrk="1" hangingPunct="1">
              <a:buNone/>
            </a:pPr>
            <a:r>
              <a:rPr lang="en-US" sz="1300" b="1" i="1" dirty="0" smtClean="0">
                <a:solidFill>
                  <a:schemeClr val="bg2">
                    <a:lumMod val="50000"/>
                  </a:schemeClr>
                </a:solidFill>
              </a:rPr>
              <a:t>E.</a:t>
            </a:r>
            <a:r>
              <a:rPr lang="en-US" sz="2400" b="1" i="1" dirty="0" smtClean="0">
                <a:solidFill>
                  <a:schemeClr val="accent2"/>
                </a:solidFill>
              </a:rPr>
              <a:t>	Demand surge shall be included in the model’s calculation of loss costs and probable maximum loss levels using relevant data.</a:t>
            </a:r>
          </a:p>
          <a:p>
            <a:pPr marL="609600" indent="-609600" eaLnBrk="1" hangingPunct="1">
              <a:buFontTx/>
              <a:buNone/>
            </a:pPr>
            <a:endParaRPr lang="en-US" sz="2400" b="1" i="1" dirty="0" smtClean="0">
              <a:solidFill>
                <a:schemeClr val="accent2"/>
              </a:solidFill>
            </a:endParaRPr>
          </a:p>
          <a:p>
            <a:pPr marL="609600" indent="-609600" eaLnBrk="1" hangingPunct="1">
              <a:buFontTx/>
              <a:buNone/>
            </a:pPr>
            <a:r>
              <a:rPr lang="en-US" sz="2400" b="1" dirty="0" smtClean="0"/>
              <a:t>      Demand surge factors are applied to the losses from each storm in the stochastic set before calculating loss costs and  PML levels.</a:t>
            </a:r>
          </a:p>
          <a:p>
            <a:pPr marL="609600" indent="-609600" eaLnBrk="1" hangingPunct="1">
              <a:buFontTx/>
              <a:buNone/>
            </a:pPr>
            <a:endParaRPr lang="en-US" sz="2400" b="1" dirty="0" smtClean="0"/>
          </a:p>
          <a:p>
            <a:pPr marL="609600" indent="-609600" eaLnBrk="1" hangingPunct="1">
              <a:buFontTx/>
              <a:buNone/>
            </a:pPr>
            <a:r>
              <a:rPr lang="en-US" sz="2000" b="1" dirty="0" smtClean="0"/>
              <a:t>(continued on next slide)</a:t>
            </a:r>
          </a:p>
          <a:p>
            <a:pPr marL="609600" indent="-609600" eaLnBrk="1" hangingPunct="1">
              <a:buFontTx/>
              <a:buNone/>
            </a:pPr>
            <a:endParaRPr lang="en-US" sz="2000" b="1" i="1" dirty="0" smtClean="0">
              <a:solidFill>
                <a:schemeClr val="accent2"/>
              </a:solidFill>
            </a:endParaRPr>
          </a:p>
          <a:p>
            <a:pPr marL="609600" indent="-609600" eaLnBrk="1" hangingPunct="1">
              <a:buFontTx/>
              <a:buNone/>
            </a:pPr>
            <a:endParaRPr lang="en-US" sz="2400" b="1" dirty="0" smtClean="0"/>
          </a:p>
        </p:txBody>
      </p:sp>
      <p:sp>
        <p:nvSpPr>
          <p:cNvPr id="11266" name="Rectangle 2"/>
          <p:cNvSpPr>
            <a:spLocks noGrp="1" noChangeArrowheads="1"/>
          </p:cNvSpPr>
          <p:nvPr>
            <p:ph type="title"/>
          </p:nvPr>
        </p:nvSpPr>
        <p:spPr>
          <a:xfrm>
            <a:off x="457200" y="274638"/>
            <a:ext cx="8229600" cy="1325562"/>
          </a:xfrm>
          <a:ln>
            <a:solidFill>
              <a:srgbClr val="000000"/>
            </a:solidFill>
          </a:ln>
        </p:spPr>
        <p:txBody>
          <a:bodyPr>
            <a:normAutofit fontScale="90000"/>
          </a:bodyPr>
          <a:lstStyle/>
          <a:p>
            <a:pPr eaLnBrk="1" hangingPunct="1"/>
            <a:r>
              <a:rPr lang="en-US" sz="4000" dirty="0" smtClean="0"/>
              <a:t>Standard A-4</a:t>
            </a:r>
            <a:br>
              <a:rPr lang="en-US" sz="4000" dirty="0" smtClean="0"/>
            </a:br>
            <a:r>
              <a:rPr lang="en-US" sz="2800" dirty="0" smtClean="0"/>
              <a:t>Modeled Loss Cost and Probable Maximum Loss Considerations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p:txBody>
          <a:bodyPr>
            <a:normAutofit/>
          </a:bodyPr>
          <a:lstStyle/>
          <a:p>
            <a:pPr marL="609600" indent="-609600" eaLnBrk="1" hangingPunct="1">
              <a:lnSpc>
                <a:spcPct val="90000"/>
              </a:lnSpc>
              <a:buNone/>
            </a:pPr>
            <a:endParaRPr lang="en-US" sz="2400" b="1" i="1" dirty="0" smtClean="0">
              <a:solidFill>
                <a:schemeClr val="accent2"/>
              </a:solidFill>
            </a:endParaRPr>
          </a:p>
          <a:p>
            <a:pPr marL="609600" indent="-609600" eaLnBrk="1" hangingPunct="1">
              <a:lnSpc>
                <a:spcPct val="90000"/>
              </a:lnSpc>
              <a:buNone/>
            </a:pPr>
            <a:r>
              <a:rPr lang="en-US" sz="1400" b="1" i="1" dirty="0" smtClean="0">
                <a:solidFill>
                  <a:schemeClr val="bg2">
                    <a:lumMod val="50000"/>
                  </a:schemeClr>
                </a:solidFill>
              </a:rPr>
              <a:t>F.</a:t>
            </a:r>
            <a:r>
              <a:rPr lang="en-US" sz="2400" b="1" i="1" dirty="0" smtClean="0">
                <a:solidFill>
                  <a:schemeClr val="accent2"/>
                </a:solidFill>
              </a:rPr>
              <a:t>	The methods, data, and assumptions used in the estimation of demand surge shall be actuarially sound.</a:t>
            </a:r>
          </a:p>
          <a:p>
            <a:pPr marL="609600" indent="-609600" eaLnBrk="1" hangingPunct="1">
              <a:lnSpc>
                <a:spcPct val="90000"/>
              </a:lnSpc>
              <a:buFontTx/>
              <a:buNone/>
            </a:pPr>
            <a:endParaRPr lang="en-US" sz="2400" b="1" dirty="0" smtClean="0"/>
          </a:p>
          <a:p>
            <a:pPr marL="609600" indent="-609600" eaLnBrk="1" hangingPunct="1">
              <a:lnSpc>
                <a:spcPct val="90000"/>
              </a:lnSpc>
              <a:buFontTx/>
              <a:buNone/>
            </a:pPr>
            <a:r>
              <a:rPr lang="en-US" sz="2400" b="1" dirty="0" smtClean="0"/>
              <a:t>      Model assumes demand surge is a function of:</a:t>
            </a:r>
          </a:p>
          <a:p>
            <a:pPr marL="1097280" indent="-609600" eaLnBrk="1" hangingPunct="1">
              <a:lnSpc>
                <a:spcPct val="90000"/>
              </a:lnSpc>
              <a:buFont typeface="Wingdings" pitchFamily="2" charset="2"/>
              <a:buChar char="§"/>
            </a:pPr>
            <a:r>
              <a:rPr lang="en-US" sz="2400" b="1" dirty="0" smtClean="0"/>
              <a:t>Coverage</a:t>
            </a:r>
          </a:p>
          <a:p>
            <a:pPr marL="1097280" indent="-609600" eaLnBrk="1" hangingPunct="1">
              <a:lnSpc>
                <a:spcPct val="90000"/>
              </a:lnSpc>
              <a:buFont typeface="Wingdings" pitchFamily="2" charset="2"/>
              <a:buChar char="§"/>
            </a:pPr>
            <a:r>
              <a:rPr lang="en-US" sz="2400" b="1" dirty="0" smtClean="0"/>
              <a:t>Region</a:t>
            </a:r>
          </a:p>
          <a:p>
            <a:pPr marL="1097280" indent="-609600" eaLnBrk="1" hangingPunct="1">
              <a:lnSpc>
                <a:spcPct val="90000"/>
              </a:lnSpc>
              <a:buFont typeface="Wingdings" pitchFamily="2" charset="2"/>
              <a:buChar char="§"/>
            </a:pPr>
            <a:r>
              <a:rPr lang="en-US" sz="2400" b="1" dirty="0" smtClean="0"/>
              <a:t>A storm’s statewide damages (before DS).</a:t>
            </a:r>
          </a:p>
          <a:p>
            <a:pPr marL="609600" indent="-609600" eaLnBrk="1" hangingPunct="1">
              <a:lnSpc>
                <a:spcPct val="90000"/>
              </a:lnSpc>
              <a:buFont typeface="Wingdings" pitchFamily="2" charset="2"/>
              <a:buNone/>
            </a:pPr>
            <a:endParaRPr lang="en-US" sz="2400" b="1" dirty="0" smtClean="0"/>
          </a:p>
          <a:p>
            <a:pPr marL="609600" indent="-609600" eaLnBrk="1" hangingPunct="1">
              <a:lnSpc>
                <a:spcPct val="90000"/>
              </a:lnSpc>
              <a:buFont typeface="Wingdings" pitchFamily="2" charset="2"/>
              <a:buChar char="§"/>
            </a:pPr>
            <a:endParaRPr lang="en-US" sz="2400" b="1" dirty="0" smtClean="0"/>
          </a:p>
          <a:p>
            <a:pPr marL="609600" indent="-609600" eaLnBrk="1" hangingPunct="1">
              <a:lnSpc>
                <a:spcPct val="90000"/>
              </a:lnSpc>
              <a:buFont typeface="Wingdings" pitchFamily="2" charset="2"/>
              <a:buNone/>
            </a:pPr>
            <a:r>
              <a:rPr lang="en-US" sz="2000" b="1" dirty="0" smtClean="0"/>
              <a:t>(continued on next slide)</a:t>
            </a:r>
          </a:p>
          <a:p>
            <a:pPr marL="609600" indent="-609600" eaLnBrk="1" hangingPunct="1">
              <a:lnSpc>
                <a:spcPct val="90000"/>
              </a:lnSpc>
              <a:buFont typeface="Wingdings" pitchFamily="2" charset="2"/>
              <a:buChar char="§"/>
            </a:pPr>
            <a:endParaRPr lang="en-US" sz="2000" b="1" dirty="0" smtClean="0"/>
          </a:p>
          <a:p>
            <a:pPr marL="609600" indent="-609600" eaLnBrk="1" hangingPunct="1">
              <a:lnSpc>
                <a:spcPct val="90000"/>
              </a:lnSpc>
              <a:buFont typeface="Wingdings" pitchFamily="2" charset="2"/>
              <a:buNone/>
            </a:pPr>
            <a:endParaRPr lang="en-US" sz="2400" b="1" dirty="0" smtClean="0"/>
          </a:p>
          <a:p>
            <a:pPr marL="609600" indent="-609600" eaLnBrk="1" hangingPunct="1">
              <a:lnSpc>
                <a:spcPct val="90000"/>
              </a:lnSpc>
              <a:buFont typeface="Wingdings" pitchFamily="2" charset="2"/>
              <a:buNone/>
            </a:pPr>
            <a:endParaRPr lang="en-US" sz="2400" b="1" dirty="0" smtClean="0"/>
          </a:p>
          <a:p>
            <a:pPr marL="609600" indent="-609600" eaLnBrk="1" hangingPunct="1">
              <a:lnSpc>
                <a:spcPct val="90000"/>
              </a:lnSpc>
              <a:buFontTx/>
              <a:buNone/>
            </a:pPr>
            <a:endParaRPr lang="en-US" dirty="0" smtClean="0"/>
          </a:p>
        </p:txBody>
      </p:sp>
      <p:sp>
        <p:nvSpPr>
          <p:cNvPr id="12290" name="Rectangle 2"/>
          <p:cNvSpPr>
            <a:spLocks noGrp="1" noChangeArrowheads="1"/>
          </p:cNvSpPr>
          <p:nvPr>
            <p:ph type="title"/>
          </p:nvPr>
        </p:nvSpPr>
        <p:spPr>
          <a:xfrm>
            <a:off x="457200" y="274638"/>
            <a:ext cx="8229600" cy="1325562"/>
          </a:xfrm>
          <a:ln>
            <a:solidFill>
              <a:srgbClr val="000000"/>
            </a:solidFill>
          </a:ln>
        </p:spPr>
        <p:txBody>
          <a:bodyPr>
            <a:normAutofit fontScale="90000"/>
          </a:bodyPr>
          <a:lstStyle/>
          <a:p>
            <a:pPr eaLnBrk="1" hangingPunct="1"/>
            <a:r>
              <a:rPr lang="en-US" sz="4000" dirty="0" smtClean="0"/>
              <a:t>Standard A-4</a:t>
            </a:r>
            <a:br>
              <a:rPr lang="en-US" sz="4000" dirty="0" smtClean="0"/>
            </a:br>
            <a:r>
              <a:rPr lang="en-US" sz="2800" dirty="0" smtClean="0"/>
              <a:t>Modeled Loss Cost and Probable Maximum Loss Considerations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p:txBody>
          <a:bodyPr>
            <a:normAutofit lnSpcReduction="10000"/>
          </a:bodyPr>
          <a:lstStyle/>
          <a:p>
            <a:pPr eaLnBrk="1" hangingPunct="1">
              <a:buFont typeface="Wingdings" pitchFamily="2" charset="2"/>
              <a:buNone/>
            </a:pPr>
            <a:r>
              <a:rPr lang="en-US" sz="2400" b="1" dirty="0" smtClean="0"/>
              <a:t>  </a:t>
            </a:r>
          </a:p>
          <a:p>
            <a:pPr eaLnBrk="1" hangingPunct="1">
              <a:buFont typeface="Wingdings" pitchFamily="2" charset="2"/>
              <a:buNone/>
            </a:pPr>
            <a:r>
              <a:rPr lang="en-US" sz="2400" b="1" u="sng" dirty="0" smtClean="0"/>
              <a:t>Data used in the development of demand surge functions:</a:t>
            </a:r>
          </a:p>
          <a:p>
            <a:pPr eaLnBrk="1" hangingPunct="1">
              <a:buFont typeface="Wingdings" pitchFamily="2" charset="2"/>
              <a:buNone/>
            </a:pPr>
            <a:endParaRPr lang="en-US" sz="2400" b="1" dirty="0" smtClean="0"/>
          </a:p>
          <a:p>
            <a:pPr eaLnBrk="1" hangingPunct="1">
              <a:buFont typeface="Wingdings" pitchFamily="2" charset="2"/>
              <a:buChar char="§"/>
            </a:pPr>
            <a:r>
              <a:rPr lang="en-US" sz="2400" b="1" dirty="0" smtClean="0"/>
              <a:t>Marshall Swift construction cost indices for FL zip codes</a:t>
            </a:r>
          </a:p>
          <a:p>
            <a:pPr eaLnBrk="1" hangingPunct="1">
              <a:buFont typeface="Wingdings" pitchFamily="2" charset="2"/>
              <a:buChar char="§"/>
            </a:pPr>
            <a:r>
              <a:rPr lang="en-US" sz="2400" b="1" dirty="0" smtClean="0"/>
              <a:t>Miami-Ft. Lauderdale Consumer Price Index for Household Furnishings &amp; Operations</a:t>
            </a:r>
          </a:p>
          <a:p>
            <a:pPr eaLnBrk="1" hangingPunct="1">
              <a:buFont typeface="Wingdings" pitchFamily="2" charset="2"/>
              <a:buChar char="§"/>
            </a:pPr>
            <a:r>
              <a:rPr lang="en-US" sz="2400" b="1" dirty="0" smtClean="0"/>
              <a:t>Actual hurricane losses of insurance companies from Frances, Charley and Andrew.</a:t>
            </a:r>
          </a:p>
          <a:p>
            <a:pPr eaLnBrk="1" hangingPunct="1">
              <a:buFont typeface="Wingdings" pitchFamily="2" charset="2"/>
              <a:buChar char="§"/>
            </a:pPr>
            <a:endParaRPr lang="en-US" sz="2400" b="1" dirty="0" smtClean="0"/>
          </a:p>
          <a:p>
            <a:pPr eaLnBrk="1" hangingPunct="1">
              <a:buFont typeface="Wingdings" pitchFamily="2" charset="2"/>
              <a:buNone/>
            </a:pPr>
            <a:r>
              <a:rPr lang="en-US" sz="1800" b="1" dirty="0" smtClean="0"/>
              <a:t>(continued on next slide)</a:t>
            </a:r>
          </a:p>
          <a:p>
            <a:pPr eaLnBrk="1" hangingPunct="1">
              <a:buFontTx/>
              <a:buNone/>
            </a:pPr>
            <a:endParaRPr lang="en-US" dirty="0" smtClean="0"/>
          </a:p>
        </p:txBody>
      </p:sp>
      <p:sp>
        <p:nvSpPr>
          <p:cNvPr id="6" name="Rectangle 2"/>
          <p:cNvSpPr>
            <a:spLocks noGrp="1" noChangeArrowheads="1"/>
          </p:cNvSpPr>
          <p:nvPr>
            <p:ph type="title"/>
          </p:nvPr>
        </p:nvSpPr>
        <p:spPr>
          <a:xfrm>
            <a:off x="457200" y="228600"/>
            <a:ext cx="8229600" cy="1295400"/>
          </a:xfrm>
          <a:ln>
            <a:solidFill>
              <a:srgbClr val="000000"/>
            </a:solidFill>
          </a:ln>
        </p:spPr>
        <p:txBody>
          <a:bodyPr>
            <a:normAutofit fontScale="90000"/>
          </a:bodyPr>
          <a:lstStyle/>
          <a:p>
            <a:pPr eaLnBrk="1" hangingPunct="1"/>
            <a:r>
              <a:rPr lang="en-US" sz="4000" dirty="0" smtClean="0"/>
              <a:t>Standard A-4</a:t>
            </a:r>
            <a:br>
              <a:rPr lang="en-US" sz="4000" dirty="0" smtClean="0"/>
            </a:br>
            <a:r>
              <a:rPr lang="en-US" sz="2800" dirty="0" smtClean="0"/>
              <a:t>Modeled Loss Cost and Probable Maximum Loss Considerations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457200" y="1676400"/>
            <a:ext cx="8229600" cy="4525963"/>
          </a:xfrm>
        </p:spPr>
        <p:txBody>
          <a:bodyPr>
            <a:normAutofit/>
          </a:bodyPr>
          <a:lstStyle/>
          <a:p>
            <a:pPr eaLnBrk="1" hangingPunct="1">
              <a:buFontTx/>
              <a:buNone/>
            </a:pPr>
            <a:r>
              <a:rPr lang="en-US" sz="2400" b="1" u="sng" dirty="0" smtClean="0"/>
              <a:t> </a:t>
            </a:r>
          </a:p>
          <a:p>
            <a:pPr eaLnBrk="1" hangingPunct="1">
              <a:buFontTx/>
              <a:buNone/>
            </a:pPr>
            <a:r>
              <a:rPr lang="en-US" sz="2400" b="1" u="sng" dirty="0" smtClean="0"/>
              <a:t>General Approach</a:t>
            </a:r>
          </a:p>
          <a:p>
            <a:pPr eaLnBrk="1" hangingPunct="1">
              <a:buFontTx/>
              <a:buNone/>
            </a:pPr>
            <a:endParaRPr lang="en-US" sz="900" b="1" u="sng" dirty="0" smtClean="0"/>
          </a:p>
          <a:p>
            <a:pPr marL="0" indent="0" eaLnBrk="1" hangingPunct="1">
              <a:buFontTx/>
              <a:buNone/>
            </a:pPr>
            <a:r>
              <a:rPr lang="en-US" sz="2000" b="1" dirty="0" smtClean="0"/>
              <a:t>Method used to estimate DS involves examining the gap between forecasted post-storm indices and actual post-storm indices.   </a:t>
            </a:r>
          </a:p>
          <a:p>
            <a:pPr marL="0" indent="0" eaLnBrk="1" hangingPunct="1">
              <a:buFontTx/>
              <a:buNone/>
            </a:pPr>
            <a:r>
              <a:rPr lang="en-US" sz="2400" b="1" dirty="0" smtClean="0"/>
              <a:t> </a:t>
            </a:r>
          </a:p>
          <a:p>
            <a:pPr marL="0" indent="0" eaLnBrk="1" hangingPunct="1">
              <a:buFontTx/>
              <a:buNone/>
            </a:pPr>
            <a:endParaRPr lang="en-US" sz="2000" b="1" dirty="0" smtClean="0"/>
          </a:p>
          <a:p>
            <a:pPr marL="0" indent="0" eaLnBrk="1" hangingPunct="1">
              <a:buFontTx/>
              <a:buNone/>
            </a:pPr>
            <a:endParaRPr lang="en-US" sz="2000" b="1" dirty="0"/>
          </a:p>
          <a:p>
            <a:pPr marL="0" indent="0" eaLnBrk="1" hangingPunct="1">
              <a:buFontTx/>
              <a:buNone/>
            </a:pPr>
            <a:endParaRPr lang="en-US" sz="2000" b="1" dirty="0" smtClean="0"/>
          </a:p>
          <a:p>
            <a:pPr marL="0" indent="0" eaLnBrk="1" hangingPunct="1">
              <a:buFontTx/>
              <a:buNone/>
            </a:pPr>
            <a:endParaRPr lang="en-US" sz="2000" b="1" dirty="0" smtClean="0"/>
          </a:p>
          <a:p>
            <a:pPr eaLnBrk="1" hangingPunct="1">
              <a:buFontTx/>
              <a:buNone/>
            </a:pPr>
            <a:r>
              <a:rPr lang="en-US" sz="1800" b="1" dirty="0" smtClean="0"/>
              <a:t>(end of Standard A-4)</a:t>
            </a:r>
          </a:p>
        </p:txBody>
      </p:sp>
      <p:sp>
        <p:nvSpPr>
          <p:cNvPr id="5" name="Rectangle 2"/>
          <p:cNvSpPr>
            <a:spLocks noGrp="1" noChangeArrowheads="1"/>
          </p:cNvSpPr>
          <p:nvPr>
            <p:ph type="title"/>
          </p:nvPr>
        </p:nvSpPr>
        <p:spPr>
          <a:xfrm>
            <a:off x="457200" y="228600"/>
            <a:ext cx="8229600" cy="1295400"/>
          </a:xfrm>
          <a:ln>
            <a:solidFill>
              <a:srgbClr val="000000"/>
            </a:solidFill>
          </a:ln>
        </p:spPr>
        <p:txBody>
          <a:bodyPr>
            <a:normAutofit fontScale="90000"/>
          </a:bodyPr>
          <a:lstStyle/>
          <a:p>
            <a:pPr eaLnBrk="1" hangingPunct="1"/>
            <a:r>
              <a:rPr lang="en-US" sz="4000" dirty="0" smtClean="0"/>
              <a:t>Standard A-4</a:t>
            </a:r>
            <a:br>
              <a:rPr lang="en-US" sz="4000" dirty="0" smtClean="0"/>
            </a:br>
            <a:r>
              <a:rPr lang="en-US" sz="2800" dirty="0" smtClean="0"/>
              <a:t>Modeled Loss Cost and Probable Maximum Loss Considerations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p:txBody>
          <a:bodyPr>
            <a:normAutofit fontScale="85000" lnSpcReduction="10000"/>
          </a:bodyPr>
          <a:lstStyle/>
          <a:p>
            <a:pPr marL="609600" indent="-609600" eaLnBrk="1" hangingPunct="1">
              <a:lnSpc>
                <a:spcPct val="120000"/>
              </a:lnSpc>
              <a:buNone/>
            </a:pPr>
            <a:r>
              <a:rPr lang="en-US" sz="1800" b="1" i="1" dirty="0" smtClean="0">
                <a:solidFill>
                  <a:schemeClr val="bg2">
                    <a:lumMod val="50000"/>
                  </a:schemeClr>
                </a:solidFill>
              </a:rPr>
              <a:t>A.</a:t>
            </a:r>
            <a:r>
              <a:rPr lang="en-US" sz="1800" b="1" i="1" dirty="0" smtClean="0">
                <a:solidFill>
                  <a:schemeClr val="accent2"/>
                </a:solidFill>
              </a:rPr>
              <a:t>	The methods used in the development of mathematical distributions to reflect the effects of deductibles and policy limits shall be actuarially sound.</a:t>
            </a:r>
          </a:p>
          <a:p>
            <a:pPr marL="609600" indent="12700" eaLnBrk="1" hangingPunct="1">
              <a:buFontTx/>
              <a:buNone/>
            </a:pPr>
            <a:r>
              <a:rPr lang="en-US" sz="2000" b="1" dirty="0" smtClean="0"/>
              <a:t>                   </a:t>
            </a:r>
          </a:p>
          <a:p>
            <a:pPr marL="609600" indent="12700" eaLnBrk="1" hangingPunct="1">
              <a:buFontTx/>
              <a:buNone/>
            </a:pPr>
            <a:r>
              <a:rPr lang="en-US" sz="1800" b="1" dirty="0" smtClean="0"/>
              <a:t>The distributions used are:</a:t>
            </a:r>
          </a:p>
          <a:p>
            <a:pPr marL="609600" indent="12700" eaLnBrk="1" hangingPunct="1">
              <a:buFontTx/>
              <a:buNone/>
            </a:pPr>
            <a:endParaRPr lang="en-US" sz="1000" b="1" dirty="0" smtClean="0"/>
          </a:p>
          <a:p>
            <a:pPr marL="609600" indent="12700" eaLnBrk="1" hangingPunct="1">
              <a:buFont typeface="Wingdings" pitchFamily="2" charset="2"/>
              <a:buChar char="§"/>
            </a:pPr>
            <a:r>
              <a:rPr lang="en-US" sz="1800" b="1" dirty="0" smtClean="0"/>
              <a:t>    Distribution of damage ratios by wind speed as determined by </a:t>
            </a:r>
          </a:p>
          <a:p>
            <a:pPr marL="609600" indent="0" eaLnBrk="1" hangingPunct="1">
              <a:buNone/>
            </a:pPr>
            <a:r>
              <a:rPr lang="en-US" sz="1800" b="1" dirty="0"/>
              <a:t> </a:t>
            </a:r>
            <a:r>
              <a:rPr lang="en-US" sz="1800" b="1" dirty="0" smtClean="0"/>
              <a:t>     the engineers.</a:t>
            </a:r>
          </a:p>
          <a:p>
            <a:pPr marL="609600" indent="12700" eaLnBrk="1" hangingPunct="1">
              <a:buFont typeface="Wingdings" pitchFamily="2" charset="2"/>
              <a:buNone/>
            </a:pPr>
            <a:endParaRPr lang="en-US" sz="1000" b="1" dirty="0" smtClean="0"/>
          </a:p>
          <a:p>
            <a:pPr marL="609600" indent="12700" eaLnBrk="1" hangingPunct="1">
              <a:buFont typeface="Wingdings" pitchFamily="2" charset="2"/>
              <a:buChar char="§"/>
            </a:pPr>
            <a:r>
              <a:rPr lang="en-US" sz="1800" b="1" dirty="0" smtClean="0"/>
              <a:t>    Distribution of modeled losses by coverage prior to the application</a:t>
            </a:r>
          </a:p>
          <a:p>
            <a:pPr marL="609600" indent="0" eaLnBrk="1" hangingPunct="1">
              <a:buNone/>
            </a:pPr>
            <a:r>
              <a:rPr lang="en-US" sz="1800" b="1" dirty="0"/>
              <a:t> </a:t>
            </a:r>
            <a:r>
              <a:rPr lang="en-US" sz="1800" b="1" dirty="0" smtClean="0"/>
              <a:t>     of the deductible.</a:t>
            </a:r>
          </a:p>
          <a:p>
            <a:pPr marL="609600" indent="12700" eaLnBrk="1" hangingPunct="1">
              <a:buFont typeface="Wingdings" pitchFamily="2" charset="2"/>
              <a:buNone/>
            </a:pPr>
            <a:endParaRPr lang="en-US" sz="1200" b="1" dirty="0" smtClean="0"/>
          </a:p>
          <a:p>
            <a:pPr marL="609600" indent="12700" eaLnBrk="1" hangingPunct="1">
              <a:buFont typeface="Wingdings" pitchFamily="2" charset="2"/>
              <a:buNone/>
            </a:pPr>
            <a:r>
              <a:rPr lang="en-US" sz="1800" b="1" dirty="0" smtClean="0"/>
              <a:t>No other distributional assumptions are involved in applying deductibles and policy limits to modeled losses.</a:t>
            </a:r>
          </a:p>
          <a:p>
            <a:pPr marL="609600" indent="12700" eaLnBrk="1" hangingPunct="1">
              <a:buFont typeface="Wingdings" pitchFamily="2" charset="2"/>
              <a:buNone/>
            </a:pPr>
            <a:endParaRPr lang="en-US" sz="1800" b="1" dirty="0" smtClean="0"/>
          </a:p>
          <a:p>
            <a:pPr marL="609600" indent="12700" eaLnBrk="1" hangingPunct="1">
              <a:buFont typeface="Wingdings" pitchFamily="2" charset="2"/>
              <a:buNone/>
            </a:pPr>
            <a:endParaRPr lang="en-US" sz="1800" b="1" dirty="0"/>
          </a:p>
          <a:p>
            <a:pPr marL="609600" indent="12700" eaLnBrk="1" hangingPunct="1">
              <a:buFont typeface="Wingdings" pitchFamily="2" charset="2"/>
              <a:buNone/>
            </a:pPr>
            <a:endParaRPr lang="en-US" sz="1800" b="1" dirty="0" smtClean="0"/>
          </a:p>
          <a:p>
            <a:pPr marL="609600" indent="12700" eaLnBrk="1" hangingPunct="1">
              <a:buFont typeface="Wingdings" pitchFamily="2" charset="2"/>
              <a:buNone/>
            </a:pPr>
            <a:endParaRPr lang="en-US" sz="1800" b="1" dirty="0" smtClean="0"/>
          </a:p>
          <a:p>
            <a:pPr marL="609600" indent="12700" eaLnBrk="1" hangingPunct="1">
              <a:buFont typeface="Wingdings" pitchFamily="2" charset="2"/>
              <a:buNone/>
            </a:pPr>
            <a:r>
              <a:rPr lang="en-US" sz="1200" b="1" dirty="0" smtClean="0"/>
              <a:t>(continued on next slide)</a:t>
            </a:r>
          </a:p>
          <a:p>
            <a:pPr marL="609600" indent="12700" eaLnBrk="1" hangingPunct="1">
              <a:buFont typeface="Wingdings" pitchFamily="2" charset="2"/>
              <a:buNone/>
            </a:pPr>
            <a:endParaRPr lang="en-US" sz="1800" b="1" dirty="0" smtClean="0"/>
          </a:p>
          <a:p>
            <a:pPr marL="609600" indent="12700" eaLnBrk="1" hangingPunct="1">
              <a:buFont typeface="Wingdings" pitchFamily="2" charset="2"/>
              <a:buNone/>
            </a:pPr>
            <a:endParaRPr lang="en-US" sz="2000" b="1" dirty="0" smtClean="0"/>
          </a:p>
          <a:p>
            <a:pPr marL="609600" indent="12700" eaLnBrk="1" hangingPunct="1">
              <a:buFont typeface="Wingdings" pitchFamily="2" charset="2"/>
              <a:buChar char="§"/>
            </a:pPr>
            <a:endParaRPr lang="en-US" sz="2000" b="1" dirty="0" smtClean="0"/>
          </a:p>
          <a:p>
            <a:pPr marL="609600" indent="12700" eaLnBrk="1" hangingPunct="1">
              <a:buFontTx/>
              <a:buNone/>
            </a:pPr>
            <a:endParaRPr lang="en-US" sz="2000" b="1" dirty="0" smtClean="0"/>
          </a:p>
          <a:p>
            <a:pPr marL="609600" indent="12700" eaLnBrk="1" hangingPunct="1">
              <a:buFont typeface="Wingdings" pitchFamily="2" charset="2"/>
              <a:buChar char="§"/>
            </a:pPr>
            <a:endParaRPr lang="en-US" sz="2000" b="1" dirty="0" smtClean="0"/>
          </a:p>
        </p:txBody>
      </p:sp>
      <p:sp>
        <p:nvSpPr>
          <p:cNvPr id="20482" name="Rectangle 2"/>
          <p:cNvSpPr>
            <a:spLocks noGrp="1" noChangeArrowheads="1"/>
          </p:cNvSpPr>
          <p:nvPr>
            <p:ph type="title"/>
          </p:nvPr>
        </p:nvSpPr>
        <p:spPr>
          <a:ln>
            <a:solidFill>
              <a:srgbClr val="000000"/>
            </a:solidFill>
          </a:ln>
        </p:spPr>
        <p:txBody>
          <a:bodyPr>
            <a:normAutofit/>
          </a:bodyPr>
          <a:lstStyle/>
          <a:p>
            <a:pPr eaLnBrk="1" hangingPunct="1"/>
            <a:r>
              <a:rPr lang="en-US" sz="4000" dirty="0" smtClean="0"/>
              <a:t>Standard A-5</a:t>
            </a:r>
            <a:br>
              <a:rPr lang="en-US" sz="4000" dirty="0" smtClean="0"/>
            </a:br>
            <a:r>
              <a:rPr lang="en-US" sz="2800" dirty="0" smtClean="0"/>
              <a:t>Policy Conditions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p:txBody>
          <a:bodyPr>
            <a:normAutofit fontScale="92500" lnSpcReduction="10000"/>
          </a:bodyPr>
          <a:lstStyle/>
          <a:p>
            <a:pPr marL="609600" indent="-609600" eaLnBrk="1" hangingPunct="1">
              <a:buFontTx/>
              <a:buAutoNum type="alphaUcPeriod" startAt="2"/>
            </a:pPr>
            <a:r>
              <a:rPr lang="en-US" sz="2000" b="1" i="1" dirty="0" smtClean="0">
                <a:solidFill>
                  <a:schemeClr val="accent2"/>
                </a:solidFill>
              </a:rPr>
              <a:t>The relationship among the modeled deductible loss costs shall be reasonable. </a:t>
            </a:r>
          </a:p>
          <a:p>
            <a:pPr marL="609600" indent="-609600" eaLnBrk="1" hangingPunct="1">
              <a:lnSpc>
                <a:spcPct val="80000"/>
              </a:lnSpc>
              <a:buFontTx/>
              <a:buNone/>
            </a:pPr>
            <a:endParaRPr lang="en-US" sz="2000" b="1" dirty="0" smtClean="0"/>
          </a:p>
          <a:p>
            <a:pPr marL="609600" indent="-609600" eaLnBrk="1" hangingPunct="1">
              <a:buFontTx/>
              <a:buNone/>
            </a:pPr>
            <a:r>
              <a:rPr lang="en-US" sz="2000" b="1" dirty="0" smtClean="0">
                <a:solidFill>
                  <a:schemeClr val="tx2"/>
                </a:solidFill>
              </a:rPr>
              <a:t>       Modeled loss costs decrease as the deductible increases, all other factors held constant.  </a:t>
            </a:r>
          </a:p>
          <a:p>
            <a:pPr marL="609600" indent="-609600" eaLnBrk="1" hangingPunct="1">
              <a:buFontTx/>
              <a:buNone/>
            </a:pPr>
            <a:endParaRPr lang="en-US" sz="2000" b="1" dirty="0" smtClean="0"/>
          </a:p>
          <a:p>
            <a:pPr marL="609600" indent="-609600" eaLnBrk="1" hangingPunct="1">
              <a:buFontTx/>
              <a:buAutoNum type="alphaUcPeriod" startAt="3"/>
            </a:pPr>
            <a:r>
              <a:rPr lang="en-US" sz="2000" b="1" i="1" dirty="0" smtClean="0">
                <a:solidFill>
                  <a:schemeClr val="accent2"/>
                </a:solidFill>
              </a:rPr>
              <a:t>Deductible loss costs shall be calculated in accordance with </a:t>
            </a:r>
          </a:p>
          <a:p>
            <a:pPr marL="0" indent="0" eaLnBrk="1" hangingPunct="1">
              <a:buNone/>
            </a:pPr>
            <a:r>
              <a:rPr lang="en-US" sz="2000" b="1" i="1" dirty="0">
                <a:solidFill>
                  <a:schemeClr val="accent2"/>
                </a:solidFill>
              </a:rPr>
              <a:t> </a:t>
            </a:r>
            <a:r>
              <a:rPr lang="en-US" sz="2000" b="1" i="1" dirty="0" smtClean="0">
                <a:solidFill>
                  <a:schemeClr val="accent2"/>
                </a:solidFill>
              </a:rPr>
              <a:t>       s. 627.701(5)(a), F.S. </a:t>
            </a:r>
          </a:p>
          <a:p>
            <a:pPr marL="609600" indent="-609600" eaLnBrk="1" hangingPunct="1">
              <a:lnSpc>
                <a:spcPct val="80000"/>
              </a:lnSpc>
              <a:buFontTx/>
              <a:buNone/>
            </a:pPr>
            <a:endParaRPr lang="en-US" sz="2000" b="1" i="1" dirty="0" smtClean="0">
              <a:solidFill>
                <a:schemeClr val="accent2"/>
              </a:solidFill>
            </a:endParaRPr>
          </a:p>
          <a:p>
            <a:pPr marL="609600" indent="-609600" eaLnBrk="1" hangingPunct="1">
              <a:lnSpc>
                <a:spcPct val="110000"/>
              </a:lnSpc>
              <a:buFontTx/>
              <a:buNone/>
            </a:pPr>
            <a:r>
              <a:rPr lang="en-US" sz="2000" b="1" dirty="0" smtClean="0"/>
              <a:t>        If there are multiple hurricanes in a year in the stochastic set, the wind deductibles are applied to the first hurricane, and any remaining amount is applied to the second hurricane. If none remains,  the general peril deductible is applied. </a:t>
            </a:r>
          </a:p>
          <a:p>
            <a:pPr marL="609600" indent="-609600" eaLnBrk="1" hangingPunct="1">
              <a:lnSpc>
                <a:spcPct val="80000"/>
              </a:lnSpc>
              <a:buFontTx/>
              <a:buNone/>
            </a:pPr>
            <a:endParaRPr lang="en-US" sz="2000" b="1" dirty="0" smtClean="0"/>
          </a:p>
          <a:p>
            <a:pPr marL="609600" indent="-609600" eaLnBrk="1" hangingPunct="1">
              <a:lnSpc>
                <a:spcPct val="80000"/>
              </a:lnSpc>
              <a:buNone/>
            </a:pPr>
            <a:r>
              <a:rPr lang="en-US" sz="1400" b="1" dirty="0" smtClean="0"/>
              <a:t>(end of Standard A-5)</a:t>
            </a:r>
          </a:p>
          <a:p>
            <a:pPr marL="609600" indent="-609600" eaLnBrk="1" hangingPunct="1">
              <a:lnSpc>
                <a:spcPct val="80000"/>
              </a:lnSpc>
              <a:buFontTx/>
              <a:buNone/>
            </a:pPr>
            <a:endParaRPr lang="en-US" sz="2000" b="1" i="1" dirty="0">
              <a:solidFill>
                <a:schemeClr val="accent2"/>
              </a:solidFill>
            </a:endParaRPr>
          </a:p>
          <a:p>
            <a:pPr marL="609600" indent="-609600" eaLnBrk="1" hangingPunct="1">
              <a:lnSpc>
                <a:spcPct val="80000"/>
              </a:lnSpc>
              <a:buFontTx/>
              <a:buNone/>
            </a:pPr>
            <a:endParaRPr lang="en-US" sz="2000" b="1" dirty="0" smtClean="0"/>
          </a:p>
          <a:p>
            <a:pPr marL="609600" indent="-609600" eaLnBrk="1" hangingPunct="1">
              <a:lnSpc>
                <a:spcPct val="80000"/>
              </a:lnSpc>
              <a:buFontTx/>
              <a:buNone/>
            </a:pPr>
            <a:endParaRPr lang="en-US" sz="2800" b="1" i="1" dirty="0" smtClean="0">
              <a:solidFill>
                <a:schemeClr val="accent2"/>
              </a:solidFill>
            </a:endParaRPr>
          </a:p>
        </p:txBody>
      </p:sp>
      <p:sp>
        <p:nvSpPr>
          <p:cNvPr id="21506" name="Rectangle 2"/>
          <p:cNvSpPr>
            <a:spLocks noGrp="1" noChangeArrowheads="1"/>
          </p:cNvSpPr>
          <p:nvPr>
            <p:ph type="title"/>
          </p:nvPr>
        </p:nvSpPr>
        <p:spPr>
          <a:ln>
            <a:solidFill>
              <a:srgbClr val="000000"/>
            </a:solidFill>
          </a:ln>
        </p:spPr>
        <p:txBody>
          <a:bodyPr>
            <a:normAutofit fontScale="90000"/>
          </a:bodyPr>
          <a:lstStyle/>
          <a:p>
            <a:pPr eaLnBrk="1" hangingPunct="1"/>
            <a:r>
              <a:rPr lang="en-US" sz="4000" dirty="0" smtClean="0"/>
              <a:t>Standard A-5</a:t>
            </a:r>
            <a:br>
              <a:rPr lang="en-US" sz="4000" dirty="0" smtClean="0"/>
            </a:br>
            <a:r>
              <a:rPr lang="en-US" sz="3600" dirty="0" smtClean="0"/>
              <a:t>Policy Conditions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p:txBody>
          <a:bodyPr>
            <a:normAutofit/>
          </a:bodyPr>
          <a:lstStyle/>
          <a:p>
            <a:pPr marL="609600" indent="-609600" eaLnBrk="1" hangingPunct="1">
              <a:buNone/>
            </a:pPr>
            <a:r>
              <a:rPr lang="en-US" sz="1400" b="1" i="1" dirty="0" smtClean="0">
                <a:solidFill>
                  <a:schemeClr val="bg2">
                    <a:lumMod val="50000"/>
                  </a:schemeClr>
                </a:solidFill>
              </a:rPr>
              <a:t>A.</a:t>
            </a:r>
            <a:r>
              <a:rPr lang="en-US" sz="2000" b="1" i="1" dirty="0" smtClean="0">
                <a:solidFill>
                  <a:schemeClr val="accent2"/>
                </a:solidFill>
              </a:rPr>
              <a:t>	The methods, data, and assumptions used in the estimation of probable maximum loss levels shall be actuarially sound.</a:t>
            </a:r>
          </a:p>
          <a:p>
            <a:pPr marL="0" indent="0" eaLnBrk="1" hangingPunct="1">
              <a:buNone/>
            </a:pPr>
            <a:endParaRPr lang="en-US" sz="2000" b="1" i="1" dirty="0" smtClean="0">
              <a:solidFill>
                <a:schemeClr val="accent2"/>
              </a:solidFill>
            </a:endParaRPr>
          </a:p>
          <a:p>
            <a:pPr eaLnBrk="1" hangingPunct="1">
              <a:buFontTx/>
              <a:buNone/>
            </a:pPr>
            <a:r>
              <a:rPr lang="en-US" sz="2400" b="1" dirty="0" smtClean="0"/>
              <a:t>PML for a given return period</a:t>
            </a:r>
            <a:r>
              <a:rPr lang="en-US" sz="2000" dirty="0" smtClean="0"/>
              <a:t> </a:t>
            </a:r>
            <a:r>
              <a:rPr lang="en-US" sz="2400" dirty="0" smtClean="0"/>
              <a:t>=</a:t>
            </a:r>
            <a:r>
              <a:rPr lang="en-US" sz="2000" dirty="0" smtClean="0"/>
              <a:t> </a:t>
            </a:r>
          </a:p>
          <a:p>
            <a:pPr eaLnBrk="1" hangingPunct="1">
              <a:buFontTx/>
              <a:buNone/>
            </a:pPr>
            <a:r>
              <a:rPr lang="en-US" sz="2000" dirty="0" smtClean="0"/>
              <a:t>   </a:t>
            </a:r>
            <a:r>
              <a:rPr lang="en-US" sz="1800" b="1" dirty="0" smtClean="0"/>
              <a:t>(</a:t>
            </a:r>
            <a:r>
              <a:rPr lang="en-US" sz="2000" b="1" dirty="0" smtClean="0"/>
              <a:t>(1 – 1 / return period) x 100) </a:t>
            </a:r>
            <a:r>
              <a:rPr lang="en-US" sz="2000" b="1" baseline="30000" dirty="0" smtClean="0"/>
              <a:t>th</a:t>
            </a:r>
            <a:r>
              <a:rPr lang="en-US" sz="2000" b="1" dirty="0" smtClean="0"/>
              <a:t> quantile of the ordered set of annual losses produced by the simulation.</a:t>
            </a:r>
          </a:p>
          <a:p>
            <a:pPr eaLnBrk="1" hangingPunct="1">
              <a:buFontTx/>
              <a:buNone/>
            </a:pPr>
            <a:endParaRPr lang="en-US" sz="2000" b="1" dirty="0" smtClean="0"/>
          </a:p>
          <a:p>
            <a:pPr eaLnBrk="1" hangingPunct="1">
              <a:buFontTx/>
              <a:buNone/>
            </a:pPr>
            <a:r>
              <a:rPr lang="en-US" sz="2000" b="1" dirty="0" smtClean="0"/>
              <a:t>For example, the PML for a return period of 100 years is the 99</a:t>
            </a:r>
            <a:r>
              <a:rPr lang="en-US" sz="2000" b="1" baseline="30000" dirty="0" smtClean="0"/>
              <a:t>th</a:t>
            </a:r>
            <a:r>
              <a:rPr lang="en-US" sz="2000" b="1" dirty="0" smtClean="0"/>
              <a:t> quantile.</a:t>
            </a:r>
          </a:p>
          <a:p>
            <a:pPr eaLnBrk="1" hangingPunct="1">
              <a:buFontTx/>
              <a:buNone/>
            </a:pPr>
            <a:endParaRPr lang="en-US" sz="2000" b="1" dirty="0"/>
          </a:p>
          <a:p>
            <a:pPr eaLnBrk="1" hangingPunct="1">
              <a:buFontTx/>
              <a:buNone/>
            </a:pPr>
            <a:endParaRPr lang="en-US" sz="2000" b="1" dirty="0" smtClean="0"/>
          </a:p>
          <a:p>
            <a:pPr marL="609600" indent="-609600" eaLnBrk="1" hangingPunct="1">
              <a:buNone/>
            </a:pPr>
            <a:r>
              <a:rPr lang="en-US" sz="1600" b="1" dirty="0" smtClean="0"/>
              <a:t>(continued on next slide)</a:t>
            </a:r>
          </a:p>
          <a:p>
            <a:pPr marL="609600" indent="-609600" eaLnBrk="1" hangingPunct="1">
              <a:buFontTx/>
              <a:buNone/>
            </a:pPr>
            <a:endParaRPr lang="en-US" sz="2000" b="1" dirty="0" smtClean="0"/>
          </a:p>
          <a:p>
            <a:pPr marL="609600" indent="-609600" eaLnBrk="1" hangingPunct="1">
              <a:buFontTx/>
              <a:buNone/>
            </a:pPr>
            <a:endParaRPr lang="en-US" sz="2400" b="1" dirty="0" smtClean="0"/>
          </a:p>
        </p:txBody>
      </p:sp>
      <p:sp>
        <p:nvSpPr>
          <p:cNvPr id="22530" name="Rectangle 2"/>
          <p:cNvSpPr>
            <a:spLocks noGrp="1" noChangeArrowheads="1"/>
          </p:cNvSpPr>
          <p:nvPr>
            <p:ph type="title"/>
          </p:nvPr>
        </p:nvSpPr>
        <p:spPr>
          <a:ln>
            <a:solidFill>
              <a:srgbClr val="000000"/>
            </a:solidFill>
          </a:ln>
        </p:spPr>
        <p:txBody>
          <a:bodyPr>
            <a:normAutofit fontScale="90000"/>
          </a:bodyPr>
          <a:lstStyle/>
          <a:p>
            <a:pPr eaLnBrk="1" hangingPunct="1"/>
            <a:r>
              <a:rPr lang="en-US" sz="4000" dirty="0" smtClean="0"/>
              <a:t>Standard A-6</a:t>
            </a:r>
            <a:br>
              <a:rPr lang="en-US" sz="4000" dirty="0" smtClean="0"/>
            </a:br>
            <a:r>
              <a:rPr lang="en-US" sz="4000" dirty="0" smtClean="0"/>
              <a:t>Loss Output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p:txBody>
          <a:bodyPr>
            <a:normAutofit/>
          </a:bodyPr>
          <a:lstStyle/>
          <a:p>
            <a:pPr marL="609600" indent="-609600" eaLnBrk="1" hangingPunct="1">
              <a:buNone/>
            </a:pPr>
            <a:r>
              <a:rPr lang="en-US" sz="1400" b="1" i="1" dirty="0" smtClean="0">
                <a:solidFill>
                  <a:schemeClr val="bg2">
                    <a:lumMod val="50000"/>
                  </a:schemeClr>
                </a:solidFill>
              </a:rPr>
              <a:t>B.</a:t>
            </a:r>
            <a:r>
              <a:rPr lang="en-US" sz="1800" b="1" i="1" dirty="0" smtClean="0">
                <a:solidFill>
                  <a:schemeClr val="accent2"/>
                </a:solidFill>
              </a:rPr>
              <a:t>	Loss costs shall not exhibit an illogical relation to risk, nor shall loss costs exhibit a significant change when the underlying risk does not change significantly. </a:t>
            </a:r>
          </a:p>
          <a:p>
            <a:pPr marL="609600" indent="-609600" eaLnBrk="1" hangingPunct="1">
              <a:buFontTx/>
              <a:buAutoNum type="alphaUcPeriod"/>
            </a:pPr>
            <a:endParaRPr lang="en-US" sz="1200" b="1" i="1" dirty="0" smtClean="0">
              <a:solidFill>
                <a:schemeClr val="accent2"/>
              </a:solidFill>
            </a:endParaRPr>
          </a:p>
          <a:p>
            <a:pPr marL="609600" indent="-609600" eaLnBrk="1" hangingPunct="1">
              <a:buFontTx/>
              <a:buNone/>
            </a:pPr>
            <a:r>
              <a:rPr lang="en-US" sz="2400" b="1" i="1" dirty="0" smtClean="0">
                <a:solidFill>
                  <a:schemeClr val="accent2"/>
                </a:solidFill>
              </a:rPr>
              <a:t>      </a:t>
            </a:r>
            <a:r>
              <a:rPr lang="en-US" sz="1800" b="1" dirty="0" smtClean="0"/>
              <a:t>Loss costs are similar for similar risks.  </a:t>
            </a:r>
          </a:p>
          <a:p>
            <a:pPr marL="609600" indent="-609600" eaLnBrk="1" hangingPunct="1">
              <a:buFontTx/>
              <a:buNone/>
            </a:pPr>
            <a:endParaRPr lang="en-US" sz="1200" b="1" dirty="0" smtClean="0"/>
          </a:p>
          <a:p>
            <a:pPr marL="609600" indent="-609600" eaLnBrk="1" hangingPunct="1">
              <a:buAutoNum type="alphaUcPeriod" startAt="3"/>
            </a:pPr>
            <a:r>
              <a:rPr lang="en-US" sz="1800" b="1" i="1" dirty="0" smtClean="0">
                <a:solidFill>
                  <a:schemeClr val="accent2"/>
                </a:solidFill>
              </a:rPr>
              <a:t>Loss costs produced by the model shall be positive and non-zero for all valid Florida ZIP Codes.</a:t>
            </a:r>
          </a:p>
          <a:p>
            <a:pPr marL="0" indent="0" eaLnBrk="1" hangingPunct="1">
              <a:buNone/>
            </a:pPr>
            <a:endParaRPr lang="en-US" sz="1800" b="1" i="1" dirty="0" smtClean="0">
              <a:solidFill>
                <a:schemeClr val="accent2"/>
              </a:solidFill>
            </a:endParaRPr>
          </a:p>
          <a:p>
            <a:pPr marL="609600" indent="-609600" eaLnBrk="1" hangingPunct="1">
              <a:buFontTx/>
              <a:buNone/>
            </a:pPr>
            <a:r>
              <a:rPr lang="en-US" sz="2400" b="1" dirty="0" smtClean="0"/>
              <a:t>      </a:t>
            </a:r>
            <a:r>
              <a:rPr lang="en-US" sz="1800" b="1" dirty="0" smtClean="0"/>
              <a:t>The model produces positive, non-zero loss costs for all valid zip codes.  </a:t>
            </a:r>
            <a:endParaRPr lang="en-US" sz="1800" b="1" dirty="0">
              <a:solidFill>
                <a:schemeClr val="tx1">
                  <a:lumMod val="95000"/>
                  <a:lumOff val="5000"/>
                </a:schemeClr>
              </a:solidFill>
            </a:endParaRPr>
          </a:p>
          <a:p>
            <a:pPr marL="609600" indent="-609600" eaLnBrk="1" hangingPunct="1">
              <a:buFontTx/>
              <a:buNone/>
            </a:pPr>
            <a:endParaRPr lang="en-US" sz="1800" b="1" dirty="0" smtClean="0">
              <a:solidFill>
                <a:schemeClr val="tx1">
                  <a:lumMod val="95000"/>
                  <a:lumOff val="5000"/>
                </a:schemeClr>
              </a:solidFill>
            </a:endParaRPr>
          </a:p>
          <a:p>
            <a:pPr marL="609600" indent="-609600" eaLnBrk="1" hangingPunct="1">
              <a:buFontTx/>
              <a:buNone/>
            </a:pPr>
            <a:r>
              <a:rPr lang="en-US" sz="1800" b="1" dirty="0" smtClean="0"/>
              <a:t>(</a:t>
            </a:r>
            <a:r>
              <a:rPr lang="en-US" sz="1200" b="1" dirty="0" smtClean="0"/>
              <a:t>continued on next slide)</a:t>
            </a:r>
          </a:p>
        </p:txBody>
      </p:sp>
      <p:sp>
        <p:nvSpPr>
          <p:cNvPr id="16386" name="Rectangle 2"/>
          <p:cNvSpPr>
            <a:spLocks noGrp="1" noChangeArrowheads="1"/>
          </p:cNvSpPr>
          <p:nvPr>
            <p:ph type="title"/>
          </p:nvPr>
        </p:nvSpPr>
        <p:spPr>
          <a:ln>
            <a:solidFill>
              <a:srgbClr val="000000"/>
            </a:solidFill>
          </a:ln>
        </p:spPr>
        <p:txBody>
          <a:bodyPr>
            <a:normAutofit fontScale="90000"/>
          </a:bodyPr>
          <a:lstStyle/>
          <a:p>
            <a:pPr eaLnBrk="1" hangingPunct="1"/>
            <a:r>
              <a:rPr lang="en-US" sz="4000" dirty="0" smtClean="0"/>
              <a:t>Standard A-6</a:t>
            </a:r>
            <a:br>
              <a:rPr lang="en-US" sz="4000" dirty="0" smtClean="0"/>
            </a:br>
            <a:r>
              <a:rPr lang="en-US" sz="4000" dirty="0" smtClean="0"/>
              <a:t>Loss Output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p:txBody>
          <a:bodyPr>
            <a:normAutofit fontScale="92500" lnSpcReduction="10000"/>
          </a:bodyPr>
          <a:lstStyle/>
          <a:p>
            <a:pPr marL="342900" indent="-342900" eaLnBrk="1" hangingPunct="1">
              <a:lnSpc>
                <a:spcPct val="90000"/>
              </a:lnSpc>
              <a:buAutoNum type="alphaUcPeriod"/>
            </a:pPr>
            <a:r>
              <a:rPr lang="en-US" sz="1600" b="1" i="1" dirty="0" smtClean="0">
                <a:solidFill>
                  <a:schemeClr val="accent2"/>
                </a:solidFill>
              </a:rPr>
              <a:t>When used in the modeling process or for verification purposes, adjustments, </a:t>
            </a:r>
          </a:p>
          <a:p>
            <a:pPr marL="0" indent="0" eaLnBrk="1" hangingPunct="1">
              <a:lnSpc>
                <a:spcPct val="90000"/>
              </a:lnSpc>
              <a:buNone/>
            </a:pPr>
            <a:r>
              <a:rPr lang="en-US" sz="1600" b="1" i="1" dirty="0">
                <a:solidFill>
                  <a:schemeClr val="accent2"/>
                </a:solidFill>
              </a:rPr>
              <a:t> </a:t>
            </a:r>
            <a:r>
              <a:rPr lang="en-US" sz="1600" b="1" i="1" dirty="0" smtClean="0">
                <a:solidFill>
                  <a:schemeClr val="accent2"/>
                </a:solidFill>
              </a:rPr>
              <a:t>     edits, inclusions, or deletions to insurance company input data used by the </a:t>
            </a:r>
          </a:p>
          <a:p>
            <a:pPr marL="0" indent="0" eaLnBrk="1" hangingPunct="1">
              <a:lnSpc>
                <a:spcPct val="90000"/>
              </a:lnSpc>
              <a:buNone/>
            </a:pPr>
            <a:r>
              <a:rPr lang="en-US" sz="1600" b="1" i="1" dirty="0">
                <a:solidFill>
                  <a:schemeClr val="accent2"/>
                </a:solidFill>
              </a:rPr>
              <a:t> </a:t>
            </a:r>
            <a:r>
              <a:rPr lang="en-US" sz="1600" b="1" i="1" dirty="0" smtClean="0">
                <a:solidFill>
                  <a:schemeClr val="accent2"/>
                </a:solidFill>
              </a:rPr>
              <a:t>     modeling organization shall be based upon accepted actuarial, underwriting, and </a:t>
            </a:r>
          </a:p>
          <a:p>
            <a:pPr marL="0" indent="0" eaLnBrk="1" hangingPunct="1">
              <a:lnSpc>
                <a:spcPct val="90000"/>
              </a:lnSpc>
              <a:buNone/>
            </a:pPr>
            <a:r>
              <a:rPr lang="en-US" sz="1600" b="1" i="1" dirty="0">
                <a:solidFill>
                  <a:schemeClr val="accent2"/>
                </a:solidFill>
              </a:rPr>
              <a:t> </a:t>
            </a:r>
            <a:r>
              <a:rPr lang="en-US" sz="1600" b="1" i="1" dirty="0" smtClean="0">
                <a:solidFill>
                  <a:schemeClr val="accent2"/>
                </a:solidFill>
              </a:rPr>
              <a:t>     statistical procedures. </a:t>
            </a:r>
          </a:p>
          <a:p>
            <a:pPr marL="609600" indent="-609600" eaLnBrk="1" hangingPunct="1">
              <a:lnSpc>
                <a:spcPct val="90000"/>
              </a:lnSpc>
              <a:buFontTx/>
              <a:buAutoNum type="alphaUcPeriod"/>
            </a:pPr>
            <a:endParaRPr lang="en-US" sz="1600" b="1" i="1" dirty="0" smtClean="0">
              <a:solidFill>
                <a:schemeClr val="accent2"/>
              </a:solidFill>
            </a:endParaRPr>
          </a:p>
          <a:p>
            <a:r>
              <a:rPr lang="en-US" sz="1400" dirty="0"/>
              <a:t>Input data received from insurance companies are reviewed via a combination of editing programs and human intervention.  The editing programs search for missing or invalid entries and inconsistencies among attributes (e.g. zip code and county mismatch</a:t>
            </a:r>
            <a:r>
              <a:rPr lang="en-US" sz="1400" dirty="0" smtClean="0"/>
              <a:t>).</a:t>
            </a:r>
            <a:r>
              <a:rPr lang="en-US" sz="1400" dirty="0"/>
              <a:t> </a:t>
            </a:r>
            <a:r>
              <a:rPr lang="en-US" sz="1400" dirty="0" smtClean="0"/>
              <a:t>  Edits </a:t>
            </a:r>
            <a:r>
              <a:rPr lang="en-US" sz="1400" dirty="0"/>
              <a:t>identified are reviewed by the model operator.    </a:t>
            </a:r>
          </a:p>
          <a:p>
            <a:endParaRPr lang="en-US" sz="1400" dirty="0"/>
          </a:p>
          <a:p>
            <a:r>
              <a:rPr lang="en-US" sz="1400" dirty="0"/>
              <a:t>Records missing key information such as policy form, </a:t>
            </a:r>
            <a:r>
              <a:rPr lang="en-US" sz="1400" dirty="0" smtClean="0"/>
              <a:t>insured </a:t>
            </a:r>
            <a:r>
              <a:rPr lang="en-US" sz="1400" dirty="0"/>
              <a:t>value or deductible are </a:t>
            </a:r>
            <a:r>
              <a:rPr lang="en-US" sz="1400" dirty="0" smtClean="0"/>
              <a:t>dropped.</a:t>
            </a:r>
          </a:p>
          <a:p>
            <a:pPr marL="0" indent="0">
              <a:buNone/>
            </a:pPr>
            <a:endParaRPr lang="en-US" sz="1400" dirty="0"/>
          </a:p>
          <a:p>
            <a:r>
              <a:rPr lang="en-US" sz="1400" dirty="0" smtClean="0"/>
              <a:t>The </a:t>
            </a:r>
            <a:r>
              <a:rPr lang="en-US" sz="1400" dirty="0"/>
              <a:t>most commonly missing or inconsistent values are </a:t>
            </a:r>
            <a:r>
              <a:rPr lang="en-US" sz="1400" dirty="0" smtClean="0"/>
              <a:t>secondary </a:t>
            </a:r>
            <a:r>
              <a:rPr lang="en-US" sz="1400" dirty="0"/>
              <a:t>attributes such as roof cover, roof to wall connection, deck attachment, etc.  When the majority of this information is missing, all values are treated as “unknown</a:t>
            </a:r>
            <a:r>
              <a:rPr lang="en-US" sz="1400" dirty="0" smtClean="0"/>
              <a:t>” and  </a:t>
            </a:r>
            <a:r>
              <a:rPr lang="en-US" sz="1400" dirty="0"/>
              <a:t>the model is run using weighted </a:t>
            </a:r>
            <a:r>
              <a:rPr lang="en-US" sz="1400" dirty="0" smtClean="0"/>
              <a:t>vulnerability </a:t>
            </a:r>
            <a:r>
              <a:rPr lang="en-US" sz="1400" dirty="0"/>
              <a:t>matrices.  If a substantial portion of the values are reported and valid, </a:t>
            </a:r>
            <a:r>
              <a:rPr lang="en-US" sz="1400" dirty="0" smtClean="0"/>
              <a:t> any missing </a:t>
            </a:r>
            <a:r>
              <a:rPr lang="en-US" sz="1400" dirty="0"/>
              <a:t>or inconsistent attributes are methodically populated using rules based on survey statistics.  </a:t>
            </a:r>
            <a:endParaRPr lang="en-US" sz="1400" b="1" dirty="0"/>
          </a:p>
          <a:p>
            <a:pPr marL="609600" indent="-609600" eaLnBrk="1" hangingPunct="1">
              <a:lnSpc>
                <a:spcPct val="90000"/>
              </a:lnSpc>
              <a:buFont typeface="Wingdings" pitchFamily="2" charset="2"/>
              <a:buNone/>
            </a:pPr>
            <a:endParaRPr lang="en-US" sz="1400" b="1" dirty="0" smtClean="0"/>
          </a:p>
          <a:p>
            <a:pPr marL="609600" indent="-609600" eaLnBrk="1" hangingPunct="1">
              <a:lnSpc>
                <a:spcPct val="90000"/>
              </a:lnSpc>
              <a:buFont typeface="Wingdings" pitchFamily="2" charset="2"/>
              <a:buNone/>
            </a:pPr>
            <a:r>
              <a:rPr lang="en-US" sz="1400" b="1" dirty="0" smtClean="0"/>
              <a:t>These adjustments to the inputs </a:t>
            </a:r>
            <a:r>
              <a:rPr lang="en-US" sz="1400" b="1" dirty="0"/>
              <a:t>are reasonable and acceptable from an actuarial stand-point.</a:t>
            </a:r>
          </a:p>
          <a:p>
            <a:pPr eaLnBrk="1" hangingPunct="1">
              <a:lnSpc>
                <a:spcPct val="80000"/>
              </a:lnSpc>
              <a:buFont typeface="Wingdings" pitchFamily="2" charset="2"/>
              <a:buNone/>
            </a:pPr>
            <a:endParaRPr lang="en-US" sz="2000" b="1" dirty="0" smtClean="0"/>
          </a:p>
          <a:p>
            <a:pPr eaLnBrk="1" hangingPunct="1">
              <a:lnSpc>
                <a:spcPct val="80000"/>
              </a:lnSpc>
              <a:buFont typeface="Wingdings" pitchFamily="2" charset="2"/>
              <a:buNone/>
            </a:pPr>
            <a:r>
              <a:rPr lang="en-US" sz="1600" b="1" dirty="0" smtClean="0"/>
              <a:t>(continued on next slide)</a:t>
            </a:r>
          </a:p>
          <a:p>
            <a:pPr marL="609600" indent="-609600" eaLnBrk="1" hangingPunct="1">
              <a:lnSpc>
                <a:spcPct val="90000"/>
              </a:lnSpc>
              <a:buFont typeface="Wingdings" pitchFamily="2" charset="2"/>
              <a:buChar char="§"/>
            </a:pPr>
            <a:endParaRPr lang="en-US" sz="1600" b="1" dirty="0" smtClean="0"/>
          </a:p>
          <a:p>
            <a:pPr marL="609600" indent="-609600" eaLnBrk="1" hangingPunct="1">
              <a:lnSpc>
                <a:spcPct val="90000"/>
              </a:lnSpc>
              <a:buFont typeface="Wingdings" pitchFamily="2" charset="2"/>
              <a:buChar char="§"/>
            </a:pPr>
            <a:endParaRPr lang="en-US" sz="1600" b="1" dirty="0" smtClean="0"/>
          </a:p>
        </p:txBody>
      </p:sp>
      <p:sp>
        <p:nvSpPr>
          <p:cNvPr id="5122" name="Rectangle 2"/>
          <p:cNvSpPr>
            <a:spLocks noGrp="1" noChangeArrowheads="1"/>
          </p:cNvSpPr>
          <p:nvPr>
            <p:ph type="title"/>
          </p:nvPr>
        </p:nvSpPr>
        <p:spPr>
          <a:ln>
            <a:solidFill>
              <a:srgbClr val="000000"/>
            </a:solidFill>
          </a:ln>
        </p:spPr>
        <p:txBody>
          <a:bodyPr>
            <a:normAutofit fontScale="90000"/>
          </a:bodyPr>
          <a:lstStyle/>
          <a:p>
            <a:pPr eaLnBrk="1" hangingPunct="1"/>
            <a:r>
              <a:rPr lang="en-US" sz="4000" dirty="0" smtClean="0"/>
              <a:t>Standard A-1</a:t>
            </a:r>
            <a:br>
              <a:rPr lang="en-US" sz="4000" dirty="0" smtClean="0"/>
            </a:br>
            <a:r>
              <a:rPr lang="en-US" sz="4000" dirty="0" smtClean="0"/>
              <a:t>Modeling Input Data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p:txBody>
          <a:bodyPr>
            <a:normAutofit lnSpcReduction="10000"/>
          </a:bodyPr>
          <a:lstStyle/>
          <a:p>
            <a:pPr marL="609600" indent="-609600" eaLnBrk="1" hangingPunct="1">
              <a:buNone/>
            </a:pPr>
            <a:r>
              <a:rPr lang="en-US" sz="1400" b="1" i="1" dirty="0" smtClean="0">
                <a:solidFill>
                  <a:srgbClr val="00B0F0"/>
                </a:solidFill>
              </a:rPr>
              <a:t>D.</a:t>
            </a:r>
            <a:r>
              <a:rPr lang="en-US" sz="1600" b="1" i="1" dirty="0" smtClean="0">
                <a:solidFill>
                  <a:schemeClr val="accent2"/>
                </a:solidFill>
              </a:rPr>
              <a:t>	Loss costs cannot increase as the quality of construction type, materials and workmanship increases, all other factors held constant.</a:t>
            </a:r>
          </a:p>
          <a:p>
            <a:pPr marL="609600" indent="-609600" eaLnBrk="1" hangingPunct="1">
              <a:buFontTx/>
              <a:buNone/>
            </a:pPr>
            <a:endParaRPr lang="en-US" sz="1600" b="1" i="1" dirty="0" smtClean="0">
              <a:solidFill>
                <a:schemeClr val="accent2"/>
              </a:solidFill>
            </a:endParaRPr>
          </a:p>
          <a:p>
            <a:pPr marL="609600" indent="-609600" eaLnBrk="1" hangingPunct="1">
              <a:buFontTx/>
              <a:buNone/>
            </a:pPr>
            <a:r>
              <a:rPr lang="en-US" sz="1600" b="1" i="1" dirty="0" smtClean="0">
                <a:solidFill>
                  <a:schemeClr val="accent2"/>
                </a:solidFill>
              </a:rPr>
              <a:t>        </a:t>
            </a:r>
            <a:r>
              <a:rPr lang="en-US" sz="1600" b="1" dirty="0" smtClean="0"/>
              <a:t>The model produces loss costs that decrease as the quality of construction increases.    See Form A-6, Construction and Policy Type sections.</a:t>
            </a:r>
          </a:p>
          <a:p>
            <a:pPr marL="609600" indent="-609600" eaLnBrk="1" hangingPunct="1">
              <a:buFontTx/>
              <a:buNone/>
            </a:pPr>
            <a:endParaRPr lang="en-US" sz="1600" b="1" dirty="0" smtClean="0"/>
          </a:p>
          <a:p>
            <a:pPr marL="609600" indent="-609600" eaLnBrk="1" hangingPunct="1">
              <a:buAutoNum type="alphaUcPeriod" startAt="5"/>
            </a:pPr>
            <a:r>
              <a:rPr lang="en-US" sz="1600" b="1" i="1" dirty="0" smtClean="0">
                <a:solidFill>
                  <a:schemeClr val="accent2"/>
                </a:solidFill>
              </a:rPr>
              <a:t>Loss costs cannot increase as the presence of fixtures or construction techniques designed for hazard mitigation increases, all other factors held constant.</a:t>
            </a:r>
          </a:p>
          <a:p>
            <a:pPr marL="609600" indent="-609600" eaLnBrk="1" hangingPunct="1">
              <a:buAutoNum type="alphaUcPeriod" startAt="5"/>
            </a:pPr>
            <a:endParaRPr lang="en-US" sz="1600" b="1" i="1" dirty="0" smtClean="0">
              <a:solidFill>
                <a:schemeClr val="accent2"/>
              </a:solidFill>
            </a:endParaRPr>
          </a:p>
          <a:p>
            <a:pPr marL="0" indent="0" eaLnBrk="1" hangingPunct="1">
              <a:buNone/>
            </a:pPr>
            <a:r>
              <a:rPr lang="en-US" sz="1600" b="1" i="1" dirty="0" smtClean="0">
                <a:solidFill>
                  <a:schemeClr val="accent2"/>
                </a:solidFill>
              </a:rPr>
              <a:t>          </a:t>
            </a:r>
            <a:r>
              <a:rPr lang="en-US" sz="1600" b="1" dirty="0" smtClean="0"/>
              <a:t>The model produces loss costs that react appropriately to hazard </a:t>
            </a:r>
          </a:p>
          <a:p>
            <a:pPr marL="0" indent="0" eaLnBrk="1" hangingPunct="1">
              <a:buNone/>
            </a:pPr>
            <a:r>
              <a:rPr lang="en-US" sz="1600" b="1" dirty="0"/>
              <a:t> </a:t>
            </a:r>
            <a:r>
              <a:rPr lang="en-US" sz="1600" b="1" dirty="0" smtClean="0"/>
              <a:t>          mitigation.   See Form A-6, Building Strength section.</a:t>
            </a:r>
            <a:endParaRPr lang="en-US" sz="1600" b="1" dirty="0" smtClean="0">
              <a:solidFill>
                <a:schemeClr val="accent2"/>
              </a:solidFill>
            </a:endParaRPr>
          </a:p>
          <a:p>
            <a:pPr marL="609600" indent="-609600" eaLnBrk="1" hangingPunct="1">
              <a:buFontTx/>
              <a:buNone/>
            </a:pPr>
            <a:endParaRPr lang="en-US" sz="1600" b="1" i="1" dirty="0" smtClean="0">
              <a:solidFill>
                <a:schemeClr val="accent2"/>
              </a:solidFill>
            </a:endParaRPr>
          </a:p>
          <a:p>
            <a:pPr marL="609600" indent="-609600" eaLnBrk="1" hangingPunct="1">
              <a:buFontTx/>
              <a:buNone/>
            </a:pPr>
            <a:r>
              <a:rPr lang="en-US" sz="1600" b="1" i="1" dirty="0" smtClean="0">
                <a:solidFill>
                  <a:schemeClr val="accent2"/>
                </a:solidFill>
              </a:rPr>
              <a:t>         </a:t>
            </a:r>
            <a:endParaRPr lang="en-US" sz="1600" b="1" dirty="0" smtClean="0"/>
          </a:p>
          <a:p>
            <a:pPr marL="609600" indent="-609600" eaLnBrk="1" hangingPunct="1">
              <a:buFontTx/>
              <a:buNone/>
            </a:pPr>
            <a:endParaRPr lang="en-US" sz="1600" b="1" dirty="0" smtClean="0"/>
          </a:p>
          <a:p>
            <a:pPr marL="609600" indent="-609600" eaLnBrk="1" hangingPunct="1">
              <a:buFontTx/>
              <a:buNone/>
            </a:pPr>
            <a:r>
              <a:rPr lang="en-US" sz="1600" b="1" dirty="0" smtClean="0"/>
              <a:t>(continued on next slide)</a:t>
            </a:r>
          </a:p>
          <a:p>
            <a:pPr marL="609600" indent="-609600" eaLnBrk="1" hangingPunct="1">
              <a:buFontTx/>
              <a:buNone/>
            </a:pPr>
            <a:endParaRPr lang="en-US" sz="1800" b="1" dirty="0" smtClean="0"/>
          </a:p>
          <a:p>
            <a:pPr marL="609600" indent="-609600" eaLnBrk="1" hangingPunct="1">
              <a:buFontTx/>
              <a:buNone/>
            </a:pPr>
            <a:endParaRPr lang="en-US" sz="2400" b="1" i="1" dirty="0" smtClean="0">
              <a:solidFill>
                <a:schemeClr val="accent2"/>
              </a:solidFill>
            </a:endParaRPr>
          </a:p>
        </p:txBody>
      </p:sp>
      <p:sp>
        <p:nvSpPr>
          <p:cNvPr id="17410" name="Rectangle 2"/>
          <p:cNvSpPr>
            <a:spLocks noGrp="1" noChangeArrowheads="1"/>
          </p:cNvSpPr>
          <p:nvPr>
            <p:ph type="title"/>
          </p:nvPr>
        </p:nvSpPr>
        <p:spPr>
          <a:ln>
            <a:solidFill>
              <a:srgbClr val="000000"/>
            </a:solidFill>
          </a:ln>
        </p:spPr>
        <p:txBody>
          <a:bodyPr>
            <a:normAutofit fontScale="90000"/>
          </a:bodyPr>
          <a:lstStyle/>
          <a:p>
            <a:pPr eaLnBrk="1" hangingPunct="1"/>
            <a:r>
              <a:rPr lang="en-US" sz="4000" dirty="0" smtClean="0"/>
              <a:t>Standard A-6</a:t>
            </a:r>
            <a:br>
              <a:rPr lang="en-US" sz="4000" dirty="0" smtClean="0"/>
            </a:br>
            <a:r>
              <a:rPr lang="en-US" sz="4000" dirty="0" smtClean="0"/>
              <a:t>Loss Output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p:txBody>
          <a:bodyPr>
            <a:normAutofit/>
          </a:bodyPr>
          <a:lstStyle/>
          <a:p>
            <a:pPr marL="609600" indent="-609600" eaLnBrk="1" hangingPunct="1">
              <a:buNone/>
            </a:pPr>
            <a:r>
              <a:rPr lang="en-US" sz="1600" b="1" i="1" dirty="0" smtClean="0">
                <a:solidFill>
                  <a:srgbClr val="00B0F0"/>
                </a:solidFill>
              </a:rPr>
              <a:t>F.</a:t>
            </a:r>
            <a:r>
              <a:rPr lang="en-US" sz="1800" b="1" i="1" dirty="0" smtClean="0">
                <a:solidFill>
                  <a:schemeClr val="accent2"/>
                </a:solidFill>
              </a:rPr>
              <a:t>	Loss costs cannot increase as the quality of building codes and enforcement increases, all other factors held constant.</a:t>
            </a:r>
          </a:p>
          <a:p>
            <a:pPr marL="609600" indent="-609600" eaLnBrk="1" hangingPunct="1">
              <a:buFontTx/>
              <a:buNone/>
            </a:pPr>
            <a:endParaRPr lang="en-US" sz="1800" b="1" i="1" dirty="0" smtClean="0">
              <a:solidFill>
                <a:schemeClr val="accent2"/>
              </a:solidFill>
            </a:endParaRPr>
          </a:p>
          <a:p>
            <a:pPr marL="609600" indent="-609600" eaLnBrk="1" hangingPunct="1">
              <a:buFontTx/>
              <a:buNone/>
            </a:pPr>
            <a:r>
              <a:rPr lang="en-US" sz="1800" b="1" dirty="0" smtClean="0"/>
              <a:t>        Loss costs vary appropriately with the quality and enforcement of building codes.  See Form A-6, Building Code /Enforcement (Year Built) section.</a:t>
            </a:r>
          </a:p>
          <a:p>
            <a:pPr marL="609600" indent="-609600" eaLnBrk="1" hangingPunct="1">
              <a:buFontTx/>
              <a:buAutoNum type="alphaUcPeriod" startAt="5"/>
            </a:pPr>
            <a:endParaRPr lang="en-US" sz="1800" b="1" i="1" dirty="0" smtClean="0">
              <a:solidFill>
                <a:schemeClr val="accent2"/>
              </a:solidFill>
            </a:endParaRPr>
          </a:p>
          <a:p>
            <a:pPr marL="609600" indent="-609600" eaLnBrk="1" hangingPunct="1">
              <a:buNone/>
            </a:pPr>
            <a:r>
              <a:rPr lang="en-US" sz="1600" b="1" i="1" dirty="0" smtClean="0">
                <a:solidFill>
                  <a:srgbClr val="00B0F0"/>
                </a:solidFill>
              </a:rPr>
              <a:t>G.</a:t>
            </a:r>
            <a:r>
              <a:rPr lang="en-US" sz="1800" b="1" i="1" dirty="0" smtClean="0">
                <a:solidFill>
                  <a:schemeClr val="accent2"/>
                </a:solidFill>
              </a:rPr>
              <a:t>	Loss costs shall decrease as deductibles increase, all other factors held constant.</a:t>
            </a:r>
          </a:p>
          <a:p>
            <a:pPr marL="609600" indent="-609600" eaLnBrk="1" hangingPunct="1">
              <a:buFontTx/>
              <a:buNone/>
            </a:pPr>
            <a:endParaRPr lang="en-US" sz="1800" b="1" i="1" dirty="0" smtClean="0">
              <a:solidFill>
                <a:schemeClr val="accent2"/>
              </a:solidFill>
            </a:endParaRPr>
          </a:p>
          <a:p>
            <a:pPr marL="609600" indent="-609600" eaLnBrk="1" hangingPunct="1">
              <a:buFontTx/>
              <a:buNone/>
            </a:pPr>
            <a:r>
              <a:rPr lang="en-US" sz="1800" b="1" i="1" dirty="0" smtClean="0">
                <a:solidFill>
                  <a:schemeClr val="accent2"/>
                </a:solidFill>
              </a:rPr>
              <a:t>        </a:t>
            </a:r>
            <a:r>
              <a:rPr lang="en-US" sz="1800" b="1" dirty="0" smtClean="0"/>
              <a:t>Loss costs vary appropriately by size of deductible.  See From A-6, Deductible section.</a:t>
            </a:r>
          </a:p>
          <a:p>
            <a:pPr marL="609600" indent="-609600" eaLnBrk="1" hangingPunct="1">
              <a:buFontTx/>
              <a:buNone/>
            </a:pPr>
            <a:endParaRPr lang="en-US" sz="1800" b="1" dirty="0" smtClean="0">
              <a:solidFill>
                <a:schemeClr val="tx2"/>
              </a:solidFill>
            </a:endParaRPr>
          </a:p>
          <a:p>
            <a:pPr marL="609600" indent="-609600" eaLnBrk="1" hangingPunct="1">
              <a:buFontTx/>
              <a:buNone/>
            </a:pPr>
            <a:r>
              <a:rPr lang="en-US" sz="1400" b="1" dirty="0" smtClean="0">
                <a:solidFill>
                  <a:schemeClr val="tx2"/>
                </a:solidFill>
              </a:rPr>
              <a:t>(continued on next slide)</a:t>
            </a:r>
          </a:p>
          <a:p>
            <a:pPr marL="609600" indent="-609600" eaLnBrk="1" hangingPunct="1">
              <a:buFontTx/>
              <a:buNone/>
            </a:pPr>
            <a:endParaRPr lang="en-US" sz="1800" b="1" dirty="0" smtClean="0">
              <a:solidFill>
                <a:schemeClr val="tx2"/>
              </a:solidFill>
            </a:endParaRPr>
          </a:p>
        </p:txBody>
      </p:sp>
      <p:sp>
        <p:nvSpPr>
          <p:cNvPr id="18434" name="Rectangle 2"/>
          <p:cNvSpPr>
            <a:spLocks noGrp="1" noChangeArrowheads="1"/>
          </p:cNvSpPr>
          <p:nvPr>
            <p:ph type="title"/>
          </p:nvPr>
        </p:nvSpPr>
        <p:spPr>
          <a:ln>
            <a:solidFill>
              <a:srgbClr val="000000"/>
            </a:solidFill>
          </a:ln>
        </p:spPr>
        <p:txBody>
          <a:bodyPr>
            <a:normAutofit fontScale="90000"/>
          </a:bodyPr>
          <a:lstStyle/>
          <a:p>
            <a:pPr eaLnBrk="1" hangingPunct="1"/>
            <a:r>
              <a:rPr lang="en-US" sz="4000" dirty="0" smtClean="0"/>
              <a:t>Standard A-6</a:t>
            </a:r>
            <a:br>
              <a:rPr lang="en-US" sz="4000" dirty="0" smtClean="0"/>
            </a:br>
            <a:r>
              <a:rPr lang="en-US" sz="4000" dirty="0" smtClean="0"/>
              <a:t>Loss Output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p:txBody>
          <a:bodyPr>
            <a:normAutofit lnSpcReduction="10000"/>
          </a:bodyPr>
          <a:lstStyle/>
          <a:p>
            <a:pPr marL="609600" indent="-609600" eaLnBrk="1" hangingPunct="1">
              <a:lnSpc>
                <a:spcPct val="110000"/>
              </a:lnSpc>
              <a:buNone/>
            </a:pPr>
            <a:r>
              <a:rPr lang="en-US" sz="1600" b="1" i="1" dirty="0" smtClean="0">
                <a:solidFill>
                  <a:srgbClr val="00B0F0"/>
                </a:solidFill>
              </a:rPr>
              <a:t>H.</a:t>
            </a:r>
            <a:r>
              <a:rPr lang="en-US" sz="2000" b="1" i="1" dirty="0" smtClean="0">
                <a:solidFill>
                  <a:schemeClr val="accent2"/>
                </a:solidFill>
              </a:rPr>
              <a:t>	The relationship of loss costs for individual coverages, (e.g., structures and appurtenant structures, contents, and time element) shall be consistent with the coverages provided.</a:t>
            </a:r>
          </a:p>
          <a:p>
            <a:pPr marL="609600" indent="-609600" eaLnBrk="1" hangingPunct="1">
              <a:lnSpc>
                <a:spcPct val="110000"/>
              </a:lnSpc>
              <a:buFontTx/>
              <a:buAutoNum type="alphaUcPeriod" startAt="7"/>
            </a:pPr>
            <a:endParaRPr lang="en-US" sz="2000" b="1" i="1" dirty="0" smtClean="0">
              <a:solidFill>
                <a:schemeClr val="accent2"/>
              </a:solidFill>
            </a:endParaRPr>
          </a:p>
          <a:p>
            <a:pPr marL="609600" indent="-609600" eaLnBrk="1" hangingPunct="1">
              <a:lnSpc>
                <a:spcPct val="110000"/>
              </a:lnSpc>
              <a:buFontTx/>
              <a:buNone/>
            </a:pPr>
            <a:r>
              <a:rPr lang="en-US" sz="2000" b="1" i="1" dirty="0" smtClean="0">
                <a:solidFill>
                  <a:schemeClr val="accent2"/>
                </a:solidFill>
              </a:rPr>
              <a:t>       </a:t>
            </a:r>
            <a:r>
              <a:rPr lang="en-US" sz="2000" b="1" dirty="0" smtClean="0"/>
              <a:t>Validation testing demonstrated that the relationship between loss costs and coverage are reasonable and consistent with the coverage provided.   Also, see </a:t>
            </a:r>
          </a:p>
          <a:p>
            <a:pPr marL="609600" indent="-609600" eaLnBrk="1" hangingPunct="1">
              <a:lnSpc>
                <a:spcPct val="110000"/>
              </a:lnSpc>
              <a:buFontTx/>
              <a:buNone/>
            </a:pPr>
            <a:r>
              <a:rPr lang="en-US" sz="2000" b="1" dirty="0"/>
              <a:t> </a:t>
            </a:r>
            <a:r>
              <a:rPr lang="en-US" sz="2000" b="1" dirty="0" smtClean="0"/>
              <a:t>       Form A-6, Coverage section.</a:t>
            </a:r>
          </a:p>
          <a:p>
            <a:pPr marL="609600" indent="-609600" eaLnBrk="1" hangingPunct="1">
              <a:buFontTx/>
              <a:buNone/>
            </a:pPr>
            <a:endParaRPr lang="en-US" sz="2400" b="1" dirty="0" smtClean="0"/>
          </a:p>
          <a:p>
            <a:pPr marL="609600" indent="-609600" eaLnBrk="1" hangingPunct="1">
              <a:buFontTx/>
              <a:buNone/>
            </a:pPr>
            <a:endParaRPr lang="en-US" sz="2400" b="1" dirty="0"/>
          </a:p>
          <a:p>
            <a:pPr marL="609600" indent="-609600" eaLnBrk="1" hangingPunct="1">
              <a:buFontTx/>
              <a:buNone/>
            </a:pPr>
            <a:endParaRPr lang="en-US" sz="2400" b="1" dirty="0" smtClean="0"/>
          </a:p>
          <a:p>
            <a:pPr marL="609600" indent="-609600" eaLnBrk="1" hangingPunct="1">
              <a:buFontTx/>
              <a:buNone/>
            </a:pPr>
            <a:r>
              <a:rPr lang="en-US" sz="1600" b="1" dirty="0" smtClean="0"/>
              <a:t>(continued on next slide)</a:t>
            </a:r>
          </a:p>
        </p:txBody>
      </p:sp>
      <p:sp>
        <p:nvSpPr>
          <p:cNvPr id="19458" name="Rectangle 2"/>
          <p:cNvSpPr>
            <a:spLocks noGrp="1" noChangeArrowheads="1"/>
          </p:cNvSpPr>
          <p:nvPr>
            <p:ph type="title"/>
          </p:nvPr>
        </p:nvSpPr>
        <p:spPr>
          <a:ln>
            <a:solidFill>
              <a:srgbClr val="000000"/>
            </a:solidFill>
          </a:ln>
        </p:spPr>
        <p:txBody>
          <a:bodyPr>
            <a:normAutofit fontScale="90000"/>
          </a:bodyPr>
          <a:lstStyle/>
          <a:p>
            <a:pPr eaLnBrk="1" hangingPunct="1"/>
            <a:r>
              <a:rPr lang="en-US" sz="4000" dirty="0" smtClean="0"/>
              <a:t>Standard A-6</a:t>
            </a:r>
            <a:br>
              <a:rPr lang="en-US" sz="4000" dirty="0" smtClean="0"/>
            </a:br>
            <a:r>
              <a:rPr lang="en-US" sz="4000" dirty="0" smtClean="0"/>
              <a:t>Loss Output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457200" y="1676400"/>
            <a:ext cx="8229600" cy="4330891"/>
          </a:xfrm>
        </p:spPr>
        <p:txBody>
          <a:bodyPr>
            <a:normAutofit fontScale="55000" lnSpcReduction="20000"/>
          </a:bodyPr>
          <a:lstStyle/>
          <a:p>
            <a:pPr marL="609600" indent="-609600" eaLnBrk="1" hangingPunct="1">
              <a:lnSpc>
                <a:spcPct val="80000"/>
              </a:lnSpc>
              <a:buNone/>
            </a:pPr>
            <a:r>
              <a:rPr lang="en-US" sz="2600" b="1" i="1" dirty="0" smtClean="0">
                <a:solidFill>
                  <a:srgbClr val="00B0F0"/>
                </a:solidFill>
              </a:rPr>
              <a:t>I.</a:t>
            </a:r>
            <a:r>
              <a:rPr lang="en-US" sz="2000" b="1" i="1" dirty="0" smtClean="0">
                <a:solidFill>
                  <a:schemeClr val="accent2"/>
                </a:solidFill>
              </a:rPr>
              <a:t>	</a:t>
            </a:r>
            <a:r>
              <a:rPr lang="en-US" sz="2800" b="1" i="1" dirty="0" smtClean="0">
                <a:solidFill>
                  <a:schemeClr val="accent2"/>
                </a:solidFill>
              </a:rPr>
              <a:t>Output ranges shall be logical and any deviations supported. </a:t>
            </a:r>
          </a:p>
          <a:p>
            <a:pPr marL="609600" indent="-609600" eaLnBrk="1" hangingPunct="1">
              <a:lnSpc>
                <a:spcPct val="80000"/>
              </a:lnSpc>
              <a:buFontTx/>
              <a:buNone/>
            </a:pPr>
            <a:endParaRPr lang="en-US" sz="2800" b="1" i="1" dirty="0" smtClean="0">
              <a:solidFill>
                <a:schemeClr val="accent2"/>
              </a:solidFill>
            </a:endParaRPr>
          </a:p>
          <a:p>
            <a:pPr marL="0" indent="-457200" eaLnBrk="1" hangingPunct="1">
              <a:lnSpc>
                <a:spcPct val="120000"/>
              </a:lnSpc>
              <a:buFontTx/>
              <a:buNone/>
            </a:pPr>
            <a:r>
              <a:rPr lang="en-US" sz="2800" b="1" dirty="0" smtClean="0"/>
              <a:t>       Output ranges generated by the model are logical as detailed below .  </a:t>
            </a:r>
            <a:r>
              <a:rPr lang="en-US" sz="2800" b="1" dirty="0"/>
              <a:t> </a:t>
            </a:r>
            <a:r>
              <a:rPr lang="en-US" sz="2800" b="1" dirty="0" smtClean="0"/>
              <a:t> </a:t>
            </a:r>
          </a:p>
          <a:p>
            <a:pPr marL="0" indent="-457200" eaLnBrk="1" hangingPunct="1">
              <a:lnSpc>
                <a:spcPct val="120000"/>
              </a:lnSpc>
              <a:buFontTx/>
              <a:buNone/>
            </a:pPr>
            <a:r>
              <a:rPr lang="en-US" sz="2800" b="1" dirty="0"/>
              <a:t> </a:t>
            </a:r>
            <a:r>
              <a:rPr lang="en-US" sz="2800" b="1" dirty="0" smtClean="0"/>
              <a:t>      Anomalies at the county level in Form A-4 can be resolved at the zip code level.</a:t>
            </a:r>
          </a:p>
          <a:p>
            <a:pPr marL="609600" indent="-609600" eaLnBrk="1" hangingPunct="1">
              <a:lnSpc>
                <a:spcPct val="80000"/>
              </a:lnSpc>
              <a:buFontTx/>
              <a:buNone/>
            </a:pPr>
            <a:endParaRPr lang="en-US" sz="2800" b="1" dirty="0" smtClean="0"/>
          </a:p>
          <a:p>
            <a:pPr marL="609600" indent="-609600" eaLnBrk="1" hangingPunct="1">
              <a:lnSpc>
                <a:spcPct val="120000"/>
              </a:lnSpc>
              <a:buNone/>
            </a:pPr>
            <a:r>
              <a:rPr lang="en-US" sz="2500" b="1" i="1" dirty="0" smtClean="0">
                <a:solidFill>
                  <a:srgbClr val="00B0F0"/>
                </a:solidFill>
              </a:rPr>
              <a:t>J.</a:t>
            </a:r>
            <a:r>
              <a:rPr lang="en-US" sz="2800" b="1" i="1" dirty="0" smtClean="0">
                <a:solidFill>
                  <a:schemeClr val="accent2"/>
                </a:solidFill>
              </a:rPr>
              <a:t>	All other factors held constant, output ranges produced by the model shall reflect lower loss costs for: </a:t>
            </a:r>
          </a:p>
          <a:p>
            <a:pPr marL="609600" indent="-609600" eaLnBrk="1" hangingPunct="1">
              <a:lnSpc>
                <a:spcPct val="80000"/>
              </a:lnSpc>
              <a:buFontTx/>
              <a:buNone/>
            </a:pPr>
            <a:endParaRPr lang="en-US" sz="2800" b="1" i="1" dirty="0" smtClean="0">
              <a:solidFill>
                <a:schemeClr val="accent2"/>
              </a:solidFill>
            </a:endParaRPr>
          </a:p>
          <a:p>
            <a:pPr marL="609600" indent="-609600" eaLnBrk="1" hangingPunct="1">
              <a:lnSpc>
                <a:spcPct val="80000"/>
              </a:lnSpc>
              <a:buFontTx/>
              <a:buNone/>
            </a:pPr>
            <a:r>
              <a:rPr lang="en-US" sz="2800" b="1" i="1" dirty="0" smtClean="0">
                <a:solidFill>
                  <a:schemeClr val="accent2"/>
                </a:solidFill>
              </a:rPr>
              <a:t>	</a:t>
            </a:r>
            <a:r>
              <a:rPr lang="en-US" sz="2800" b="1" i="1" dirty="0" smtClean="0">
                <a:solidFill>
                  <a:schemeClr val="accent2"/>
                </a:solidFill>
              </a:rPr>
              <a:t>A.  </a:t>
            </a:r>
            <a:r>
              <a:rPr lang="en-US" sz="2800" b="1" i="1" dirty="0" smtClean="0">
                <a:solidFill>
                  <a:schemeClr val="accent2"/>
                </a:solidFill>
              </a:rPr>
              <a:t>masonry construction versus frame construction,</a:t>
            </a:r>
          </a:p>
          <a:p>
            <a:pPr marL="609600" indent="-609600" eaLnBrk="1" hangingPunct="1">
              <a:lnSpc>
                <a:spcPct val="80000"/>
              </a:lnSpc>
              <a:buFontTx/>
              <a:buNone/>
            </a:pPr>
            <a:endParaRPr lang="en-US" sz="2800" b="1" i="1" dirty="0" smtClean="0">
              <a:solidFill>
                <a:schemeClr val="accent2"/>
              </a:solidFill>
            </a:endParaRPr>
          </a:p>
          <a:p>
            <a:pPr marL="609600" indent="-609600" eaLnBrk="1" hangingPunct="1">
              <a:lnSpc>
                <a:spcPct val="120000"/>
              </a:lnSpc>
              <a:buFontTx/>
              <a:buNone/>
            </a:pPr>
            <a:r>
              <a:rPr lang="en-US" sz="2800" dirty="0" smtClean="0"/>
              <a:t>        </a:t>
            </a:r>
            <a:r>
              <a:rPr lang="en-US" sz="2800" b="1" dirty="0" smtClean="0"/>
              <a:t>Output ranges produced by the model reflect lower loss costs for masonry</a:t>
            </a:r>
          </a:p>
          <a:p>
            <a:pPr marL="609600" indent="-609600" eaLnBrk="1" hangingPunct="1">
              <a:lnSpc>
                <a:spcPct val="120000"/>
              </a:lnSpc>
              <a:buFontTx/>
              <a:buNone/>
            </a:pPr>
            <a:r>
              <a:rPr lang="en-US" sz="2800" b="1" dirty="0"/>
              <a:t> </a:t>
            </a:r>
            <a:r>
              <a:rPr lang="en-US" sz="2800" b="1" dirty="0" smtClean="0"/>
              <a:t>       versus frame construction. </a:t>
            </a:r>
          </a:p>
          <a:p>
            <a:pPr marL="609600" indent="-609600" eaLnBrk="1" hangingPunct="1">
              <a:lnSpc>
                <a:spcPct val="80000"/>
              </a:lnSpc>
              <a:buFontTx/>
              <a:buNone/>
            </a:pPr>
            <a:endParaRPr lang="en-US" sz="2800" b="1" dirty="0" smtClean="0"/>
          </a:p>
          <a:p>
            <a:pPr marL="609600" indent="-609600" eaLnBrk="1" hangingPunct="1">
              <a:lnSpc>
                <a:spcPct val="80000"/>
              </a:lnSpc>
              <a:buFontTx/>
              <a:buNone/>
            </a:pPr>
            <a:endParaRPr lang="en-US" sz="2000" b="1" dirty="0"/>
          </a:p>
          <a:p>
            <a:pPr marL="609600" indent="-609600" eaLnBrk="1" hangingPunct="1">
              <a:lnSpc>
                <a:spcPct val="80000"/>
              </a:lnSpc>
              <a:buFontTx/>
              <a:buNone/>
            </a:pPr>
            <a:endParaRPr lang="en-US" sz="2000" b="1" dirty="0" smtClean="0"/>
          </a:p>
          <a:p>
            <a:pPr marL="609600" indent="-609600" eaLnBrk="1" hangingPunct="1">
              <a:lnSpc>
                <a:spcPct val="80000"/>
              </a:lnSpc>
              <a:buFontTx/>
              <a:buNone/>
            </a:pPr>
            <a:endParaRPr lang="en-US" sz="2000" b="1" dirty="0"/>
          </a:p>
          <a:p>
            <a:pPr marL="609600" indent="-609600" eaLnBrk="1" hangingPunct="1">
              <a:lnSpc>
                <a:spcPct val="80000"/>
              </a:lnSpc>
              <a:buFontTx/>
              <a:buNone/>
            </a:pPr>
            <a:endParaRPr lang="en-US" sz="2200" b="1" dirty="0" smtClean="0"/>
          </a:p>
          <a:p>
            <a:pPr marL="609600" indent="-609600" eaLnBrk="1" hangingPunct="1">
              <a:lnSpc>
                <a:spcPct val="80000"/>
              </a:lnSpc>
              <a:buFontTx/>
              <a:buNone/>
            </a:pPr>
            <a:r>
              <a:rPr lang="en-US" sz="2200" b="1" dirty="0" smtClean="0"/>
              <a:t>(continued on next slide)</a:t>
            </a:r>
          </a:p>
          <a:p>
            <a:pPr marL="609600" indent="-609600" eaLnBrk="1" hangingPunct="1">
              <a:lnSpc>
                <a:spcPct val="80000"/>
              </a:lnSpc>
              <a:buFontTx/>
              <a:buNone/>
            </a:pPr>
            <a:endParaRPr lang="en-US" sz="2000" b="1" dirty="0" smtClean="0"/>
          </a:p>
          <a:p>
            <a:pPr marL="609600" indent="-609600" eaLnBrk="1" hangingPunct="1">
              <a:lnSpc>
                <a:spcPct val="80000"/>
              </a:lnSpc>
              <a:buFontTx/>
              <a:buNone/>
            </a:pPr>
            <a:r>
              <a:rPr lang="en-US" sz="2000" b="1" i="1" dirty="0" smtClean="0"/>
              <a:t>	</a:t>
            </a:r>
            <a:endParaRPr lang="en-US" sz="2000" b="1" dirty="0" smtClean="0"/>
          </a:p>
          <a:p>
            <a:pPr marL="609600" indent="-609600" eaLnBrk="1" hangingPunct="1">
              <a:lnSpc>
                <a:spcPct val="80000"/>
              </a:lnSpc>
              <a:buFontTx/>
              <a:buNone/>
            </a:pPr>
            <a:r>
              <a:rPr lang="en-US" sz="2000" b="1" i="1" dirty="0" smtClean="0"/>
              <a:t>	</a:t>
            </a:r>
            <a:endParaRPr lang="en-US" sz="2000" b="1" dirty="0" smtClean="0"/>
          </a:p>
        </p:txBody>
      </p:sp>
      <p:sp>
        <p:nvSpPr>
          <p:cNvPr id="24578" name="Rectangle 2"/>
          <p:cNvSpPr>
            <a:spLocks noGrp="1" noChangeArrowheads="1"/>
          </p:cNvSpPr>
          <p:nvPr>
            <p:ph type="title"/>
          </p:nvPr>
        </p:nvSpPr>
        <p:spPr>
          <a:ln>
            <a:solidFill>
              <a:srgbClr val="000000"/>
            </a:solidFill>
          </a:ln>
        </p:spPr>
        <p:txBody>
          <a:bodyPr>
            <a:normAutofit fontScale="90000"/>
          </a:bodyPr>
          <a:lstStyle/>
          <a:p>
            <a:pPr eaLnBrk="1" hangingPunct="1"/>
            <a:r>
              <a:rPr lang="en-US" sz="4000" dirty="0" smtClean="0"/>
              <a:t>Standard A-6</a:t>
            </a:r>
            <a:br>
              <a:rPr lang="en-US" sz="4000" dirty="0" smtClean="0"/>
            </a:br>
            <a:r>
              <a:rPr lang="en-US" sz="4000" dirty="0" smtClean="0"/>
              <a:t>Loss Output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457200" y="1600200"/>
            <a:ext cx="8229600" cy="4407091"/>
          </a:xfrm>
        </p:spPr>
        <p:txBody>
          <a:bodyPr>
            <a:normAutofit fontScale="77500" lnSpcReduction="20000"/>
          </a:bodyPr>
          <a:lstStyle/>
          <a:p>
            <a:pPr eaLnBrk="1" hangingPunct="1">
              <a:lnSpc>
                <a:spcPct val="120000"/>
              </a:lnSpc>
              <a:buFontTx/>
              <a:buNone/>
            </a:pPr>
            <a:r>
              <a:rPr lang="en-US" sz="2000" b="1" i="1" dirty="0">
                <a:solidFill>
                  <a:schemeClr val="accent2"/>
                </a:solidFill>
              </a:rPr>
              <a:t>B</a:t>
            </a:r>
            <a:r>
              <a:rPr lang="en-US" sz="2000" b="1" i="1" dirty="0" smtClean="0">
                <a:solidFill>
                  <a:schemeClr val="accent2"/>
                </a:solidFill>
              </a:rPr>
              <a:t>.  </a:t>
            </a:r>
            <a:r>
              <a:rPr lang="en-US" sz="2000" b="1" i="1" dirty="0" smtClean="0">
                <a:solidFill>
                  <a:schemeClr val="accent2"/>
                </a:solidFill>
              </a:rPr>
              <a:t>personal residential risk exposure versus mobile home risk exposure,</a:t>
            </a:r>
          </a:p>
          <a:p>
            <a:pPr eaLnBrk="1" hangingPunct="1">
              <a:lnSpc>
                <a:spcPct val="120000"/>
              </a:lnSpc>
              <a:buFontTx/>
              <a:buNone/>
            </a:pPr>
            <a:endParaRPr lang="en-US" sz="2000" b="1" i="1" dirty="0" smtClean="0">
              <a:solidFill>
                <a:schemeClr val="accent2"/>
              </a:solidFill>
            </a:endParaRPr>
          </a:p>
          <a:p>
            <a:pPr eaLnBrk="1" hangingPunct="1">
              <a:lnSpc>
                <a:spcPct val="120000"/>
              </a:lnSpc>
              <a:buFontTx/>
              <a:buNone/>
            </a:pPr>
            <a:r>
              <a:rPr lang="en-US" sz="2000" dirty="0" smtClean="0"/>
              <a:t>   </a:t>
            </a:r>
            <a:r>
              <a:rPr lang="en-US" sz="2000" b="1" dirty="0" smtClean="0"/>
              <a:t>Output ranges produced by the model reflect lower loss costs for site-built versus mobile home exposure.</a:t>
            </a:r>
          </a:p>
          <a:p>
            <a:pPr eaLnBrk="1" hangingPunct="1">
              <a:lnSpc>
                <a:spcPct val="120000"/>
              </a:lnSpc>
              <a:buFontTx/>
              <a:buNone/>
            </a:pPr>
            <a:endParaRPr lang="en-US" sz="2000" b="1" i="1" dirty="0" smtClean="0">
              <a:solidFill>
                <a:schemeClr val="accent2"/>
              </a:solidFill>
            </a:endParaRPr>
          </a:p>
          <a:p>
            <a:pPr eaLnBrk="1" hangingPunct="1">
              <a:lnSpc>
                <a:spcPct val="120000"/>
              </a:lnSpc>
              <a:buFontTx/>
              <a:buNone/>
            </a:pPr>
            <a:r>
              <a:rPr lang="en-US" sz="2000" b="1" i="1" dirty="0">
                <a:solidFill>
                  <a:schemeClr val="accent2"/>
                </a:solidFill>
              </a:rPr>
              <a:t>C</a:t>
            </a:r>
            <a:r>
              <a:rPr lang="en-US" sz="2000" b="1" i="1" dirty="0" smtClean="0">
                <a:solidFill>
                  <a:schemeClr val="accent2"/>
                </a:solidFill>
              </a:rPr>
              <a:t>.  inland </a:t>
            </a:r>
            <a:r>
              <a:rPr lang="en-US" sz="2000" b="1" i="1" dirty="0" smtClean="0">
                <a:solidFill>
                  <a:schemeClr val="accent2"/>
                </a:solidFill>
              </a:rPr>
              <a:t>counties versus coastal counties, and</a:t>
            </a:r>
          </a:p>
          <a:p>
            <a:pPr eaLnBrk="1" hangingPunct="1">
              <a:lnSpc>
                <a:spcPct val="120000"/>
              </a:lnSpc>
              <a:buFontTx/>
              <a:buNone/>
            </a:pPr>
            <a:endParaRPr lang="en-US" sz="2000" b="1" i="1" dirty="0" smtClean="0">
              <a:solidFill>
                <a:schemeClr val="accent2"/>
              </a:solidFill>
            </a:endParaRPr>
          </a:p>
          <a:p>
            <a:pPr eaLnBrk="1" hangingPunct="1">
              <a:lnSpc>
                <a:spcPct val="120000"/>
              </a:lnSpc>
              <a:buFontTx/>
              <a:buNone/>
            </a:pPr>
            <a:r>
              <a:rPr lang="en-US" sz="2000" dirty="0" smtClean="0"/>
              <a:t>   </a:t>
            </a:r>
            <a:r>
              <a:rPr lang="en-US" sz="2000" b="1" dirty="0"/>
              <a:t>O</a:t>
            </a:r>
            <a:r>
              <a:rPr lang="en-US" sz="2000" b="1" dirty="0" smtClean="0"/>
              <a:t>utput </a:t>
            </a:r>
            <a:r>
              <a:rPr lang="en-US" sz="2000" b="1" dirty="0" smtClean="0"/>
              <a:t>ranges produced by the model reflect lower loss costs for inland counties versus coastal counties.</a:t>
            </a:r>
          </a:p>
          <a:p>
            <a:pPr eaLnBrk="1" hangingPunct="1">
              <a:lnSpc>
                <a:spcPct val="120000"/>
              </a:lnSpc>
              <a:buFontTx/>
              <a:buNone/>
            </a:pPr>
            <a:endParaRPr lang="en-US" sz="2000" b="1" dirty="0" smtClean="0"/>
          </a:p>
          <a:p>
            <a:pPr eaLnBrk="1" hangingPunct="1">
              <a:lnSpc>
                <a:spcPct val="120000"/>
              </a:lnSpc>
              <a:buFontTx/>
              <a:buNone/>
            </a:pPr>
            <a:r>
              <a:rPr lang="en-US" sz="2000" b="1" i="1" dirty="0">
                <a:solidFill>
                  <a:schemeClr val="accent2"/>
                </a:solidFill>
              </a:rPr>
              <a:t>D</a:t>
            </a:r>
            <a:r>
              <a:rPr lang="en-US" sz="2000" b="1" i="1" dirty="0" smtClean="0">
                <a:solidFill>
                  <a:schemeClr val="accent2"/>
                </a:solidFill>
              </a:rPr>
              <a:t>.  northern </a:t>
            </a:r>
            <a:r>
              <a:rPr lang="en-US" sz="2000" b="1" i="1" dirty="0" smtClean="0">
                <a:solidFill>
                  <a:schemeClr val="accent2"/>
                </a:solidFill>
              </a:rPr>
              <a:t>counties versus southern counties.</a:t>
            </a:r>
          </a:p>
          <a:p>
            <a:pPr eaLnBrk="1" hangingPunct="1">
              <a:lnSpc>
                <a:spcPct val="120000"/>
              </a:lnSpc>
              <a:buFontTx/>
              <a:buNone/>
            </a:pPr>
            <a:endParaRPr lang="en-US" sz="2000" b="1" i="1" dirty="0" smtClean="0">
              <a:solidFill>
                <a:schemeClr val="accent2"/>
              </a:solidFill>
            </a:endParaRPr>
          </a:p>
          <a:p>
            <a:pPr eaLnBrk="1" hangingPunct="1">
              <a:lnSpc>
                <a:spcPct val="120000"/>
              </a:lnSpc>
              <a:buFontTx/>
              <a:buNone/>
            </a:pPr>
            <a:r>
              <a:rPr lang="en-US" sz="2000" b="1" dirty="0" smtClean="0"/>
              <a:t>   </a:t>
            </a:r>
            <a:r>
              <a:rPr lang="en-US" sz="2000" b="1" dirty="0"/>
              <a:t>O</a:t>
            </a:r>
            <a:r>
              <a:rPr lang="en-US" sz="2000" b="1" dirty="0" smtClean="0"/>
              <a:t>utput </a:t>
            </a:r>
            <a:r>
              <a:rPr lang="en-US" sz="2000" b="1" dirty="0" smtClean="0"/>
              <a:t>ranges produced by the model reflect lower loss costs for northern counties versus southern counties.</a:t>
            </a:r>
          </a:p>
          <a:p>
            <a:pPr eaLnBrk="1" hangingPunct="1">
              <a:lnSpc>
                <a:spcPct val="80000"/>
              </a:lnSpc>
              <a:buFontTx/>
              <a:buNone/>
            </a:pPr>
            <a:endParaRPr lang="en-US" sz="2000" b="1" dirty="0" smtClean="0"/>
          </a:p>
          <a:p>
            <a:pPr eaLnBrk="1" hangingPunct="1">
              <a:lnSpc>
                <a:spcPct val="80000"/>
              </a:lnSpc>
              <a:buFontTx/>
              <a:buNone/>
            </a:pPr>
            <a:r>
              <a:rPr lang="en-US" sz="1200" b="1" dirty="0" smtClean="0"/>
              <a:t>(continued on next slide)</a:t>
            </a:r>
          </a:p>
          <a:p>
            <a:pPr eaLnBrk="1" hangingPunct="1">
              <a:lnSpc>
                <a:spcPct val="80000"/>
              </a:lnSpc>
              <a:buFontTx/>
              <a:buNone/>
            </a:pPr>
            <a:endParaRPr lang="en-US" sz="2000" dirty="0" smtClean="0"/>
          </a:p>
        </p:txBody>
      </p:sp>
      <p:sp>
        <p:nvSpPr>
          <p:cNvPr id="25602" name="Rectangle 2"/>
          <p:cNvSpPr>
            <a:spLocks noGrp="1" noChangeArrowheads="1"/>
          </p:cNvSpPr>
          <p:nvPr>
            <p:ph type="title"/>
          </p:nvPr>
        </p:nvSpPr>
        <p:spPr>
          <a:ln>
            <a:solidFill>
              <a:srgbClr val="000000"/>
            </a:solidFill>
          </a:ln>
        </p:spPr>
        <p:txBody>
          <a:bodyPr>
            <a:normAutofit fontScale="90000"/>
          </a:bodyPr>
          <a:lstStyle/>
          <a:p>
            <a:pPr eaLnBrk="1" hangingPunct="1"/>
            <a:r>
              <a:rPr lang="en-US" sz="4000" dirty="0" smtClean="0"/>
              <a:t>Standard A-6</a:t>
            </a:r>
            <a:br>
              <a:rPr lang="en-US" sz="4000" dirty="0" smtClean="0"/>
            </a:br>
            <a:r>
              <a:rPr lang="en-US" sz="4000" dirty="0" smtClean="0"/>
              <a:t>Loss Output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p:txBody>
          <a:bodyPr>
            <a:normAutofit fontScale="92500" lnSpcReduction="10000"/>
          </a:bodyPr>
          <a:lstStyle/>
          <a:p>
            <a:pPr marL="609600" indent="-609600" eaLnBrk="1" hangingPunct="1">
              <a:lnSpc>
                <a:spcPct val="110000"/>
              </a:lnSpc>
              <a:buAutoNum type="alphaUcPeriod" startAt="11"/>
            </a:pPr>
            <a:r>
              <a:rPr lang="en-US" sz="1600" b="1" i="1" dirty="0" smtClean="0">
                <a:solidFill>
                  <a:schemeClr val="accent2"/>
                </a:solidFill>
              </a:rPr>
              <a:t>For loss cost and probable maximum loss level estimates derived from or validated with historical insured hurricane losses, the assumptions in the derivations concerning (1) construction characteristics, (2) policy provisions, (3) coinsurance, (4) contractual provisions, and (5) relevant underwriting practices underlying those losses, as well as any actuarial modifications, shall be appropriate based on the type of risk being modeled.</a:t>
            </a:r>
          </a:p>
          <a:p>
            <a:pPr marL="0" indent="0" eaLnBrk="1" hangingPunct="1">
              <a:buNone/>
            </a:pPr>
            <a:endParaRPr lang="en-US" sz="2000" b="1" i="1" dirty="0" smtClean="0">
              <a:solidFill>
                <a:schemeClr val="accent2"/>
              </a:solidFill>
            </a:endParaRPr>
          </a:p>
          <a:p>
            <a:pPr marL="0" indent="0" eaLnBrk="1" hangingPunct="1">
              <a:buNone/>
            </a:pPr>
            <a:r>
              <a:rPr lang="en-US" sz="1600" b="1" dirty="0" smtClean="0"/>
              <a:t>For each storm the model estimates damages to an insured property based on the characteristics of the property and engineering judgment as to the strength of that particular combination of characteristics. </a:t>
            </a:r>
          </a:p>
          <a:p>
            <a:pPr marL="0" indent="0" eaLnBrk="1" hangingPunct="1">
              <a:buNone/>
            </a:pPr>
            <a:endParaRPr lang="en-US" sz="1600" b="1" dirty="0" smtClean="0"/>
          </a:p>
          <a:p>
            <a:pPr marL="0" indent="0" eaLnBrk="1" hangingPunct="1">
              <a:buNone/>
            </a:pPr>
            <a:r>
              <a:rPr lang="en-US" sz="1600" b="1" dirty="0" smtClean="0"/>
              <a:t>The estimated damages are adjusted for the effects of deductibles, policy limits and demand surge to determine the expected insured loss.  </a:t>
            </a:r>
          </a:p>
          <a:p>
            <a:pPr marL="0" indent="0" eaLnBrk="1" hangingPunct="1">
              <a:buNone/>
            </a:pPr>
            <a:endParaRPr lang="en-US" sz="1600" b="1" dirty="0"/>
          </a:p>
          <a:p>
            <a:pPr marL="0" indent="0" eaLnBrk="1" hangingPunct="1">
              <a:buNone/>
            </a:pPr>
            <a:r>
              <a:rPr lang="en-US" sz="1500" b="1" dirty="0" smtClean="0"/>
              <a:t>There are no additional adjustments applied to modeled losses.</a:t>
            </a:r>
            <a:r>
              <a:rPr lang="en-US" sz="2000" b="1" i="1" dirty="0" smtClean="0"/>
              <a:t>     </a:t>
            </a:r>
          </a:p>
          <a:p>
            <a:pPr marL="609600" indent="-609600" eaLnBrk="1" hangingPunct="1">
              <a:buFontTx/>
              <a:buNone/>
            </a:pPr>
            <a:endParaRPr lang="en-US" sz="2000" b="1" dirty="0" smtClean="0"/>
          </a:p>
          <a:p>
            <a:pPr marL="609600" indent="-609600" eaLnBrk="1" hangingPunct="1">
              <a:buNone/>
            </a:pPr>
            <a:r>
              <a:rPr lang="en-US" sz="1600" b="1" dirty="0" smtClean="0"/>
              <a:t>(end of Standard A-6)</a:t>
            </a:r>
          </a:p>
          <a:p>
            <a:pPr marL="609600" indent="-609600" eaLnBrk="1" hangingPunct="1">
              <a:buFontTx/>
              <a:buNone/>
            </a:pPr>
            <a:endParaRPr lang="en-US" sz="2000" b="1" dirty="0" smtClean="0"/>
          </a:p>
          <a:p>
            <a:pPr marL="609600" indent="-609600" eaLnBrk="1" hangingPunct="1">
              <a:buFontTx/>
              <a:buNone/>
            </a:pPr>
            <a:endParaRPr lang="en-US" sz="2400" b="1" dirty="0" smtClean="0"/>
          </a:p>
        </p:txBody>
      </p:sp>
      <p:sp>
        <p:nvSpPr>
          <p:cNvPr id="22530" name="Rectangle 2"/>
          <p:cNvSpPr>
            <a:spLocks noGrp="1" noChangeArrowheads="1"/>
          </p:cNvSpPr>
          <p:nvPr>
            <p:ph type="title"/>
          </p:nvPr>
        </p:nvSpPr>
        <p:spPr>
          <a:ln>
            <a:solidFill>
              <a:srgbClr val="000000"/>
            </a:solidFill>
          </a:ln>
        </p:spPr>
        <p:txBody>
          <a:bodyPr>
            <a:normAutofit fontScale="90000"/>
          </a:bodyPr>
          <a:lstStyle/>
          <a:p>
            <a:pPr eaLnBrk="1" hangingPunct="1"/>
            <a:r>
              <a:rPr lang="en-US" sz="4000" dirty="0" smtClean="0"/>
              <a:t>Standard A-6</a:t>
            </a:r>
            <a:br>
              <a:rPr lang="en-US" sz="4000" dirty="0" smtClean="0"/>
            </a:br>
            <a:r>
              <a:rPr lang="en-US" sz="4000" dirty="0" smtClean="0"/>
              <a:t>Loss Output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p:txBody>
          <a:bodyPr/>
          <a:lstStyle/>
          <a:p>
            <a:pPr eaLnBrk="1" hangingPunct="1">
              <a:buFontTx/>
              <a:buAutoNum type="alphaUcPeriod" startAt="2"/>
            </a:pPr>
            <a:r>
              <a:rPr lang="en-US" sz="1800" b="1" i="1" dirty="0" smtClean="0">
                <a:solidFill>
                  <a:schemeClr val="accent2"/>
                </a:solidFill>
              </a:rPr>
              <a:t>All modifications, adjustments, assumptions, inputs and/or input file identification, and defaults necessary to use the model shall be actuarially sound and shall be included with the model output report.  Treatment of missing values for user inputs required to run the model shall be actuarially sound and described with the model output report.</a:t>
            </a:r>
          </a:p>
          <a:p>
            <a:pPr marL="0" indent="0" eaLnBrk="1" hangingPunct="1">
              <a:lnSpc>
                <a:spcPct val="80000"/>
              </a:lnSpc>
              <a:buNone/>
            </a:pPr>
            <a:endParaRPr lang="en-US" sz="1800" b="1" i="1" dirty="0">
              <a:solidFill>
                <a:schemeClr val="accent2"/>
              </a:solidFill>
            </a:endParaRPr>
          </a:p>
          <a:p>
            <a:pPr marL="0" indent="0" eaLnBrk="1" hangingPunct="1">
              <a:lnSpc>
                <a:spcPct val="80000"/>
              </a:lnSpc>
              <a:buNone/>
            </a:pPr>
            <a:endParaRPr lang="en-US" sz="1800" b="1" i="1" dirty="0">
              <a:solidFill>
                <a:schemeClr val="accent2"/>
              </a:solidFill>
            </a:endParaRPr>
          </a:p>
          <a:p>
            <a:pPr marL="109728" indent="0" eaLnBrk="1" hangingPunct="1">
              <a:lnSpc>
                <a:spcPct val="80000"/>
              </a:lnSpc>
              <a:buNone/>
            </a:pPr>
            <a:r>
              <a:rPr lang="en-US" sz="1800" b="1" dirty="0" smtClean="0">
                <a:solidFill>
                  <a:schemeClr val="tx1">
                    <a:lumMod val="95000"/>
                    <a:lumOff val="5000"/>
                  </a:schemeClr>
                </a:solidFill>
              </a:rPr>
              <a:t>All changes to the input data are documented in the model output report.</a:t>
            </a:r>
          </a:p>
          <a:p>
            <a:pPr eaLnBrk="1" hangingPunct="1">
              <a:lnSpc>
                <a:spcPct val="80000"/>
              </a:lnSpc>
              <a:buFontTx/>
              <a:buNone/>
            </a:pPr>
            <a:endParaRPr lang="en-US" sz="1800" b="1" i="1" dirty="0" smtClean="0">
              <a:solidFill>
                <a:schemeClr val="accent2"/>
              </a:solidFill>
            </a:endParaRPr>
          </a:p>
        </p:txBody>
      </p:sp>
      <p:sp>
        <p:nvSpPr>
          <p:cNvPr id="5122" name="Rectangle 2"/>
          <p:cNvSpPr>
            <a:spLocks noGrp="1" noChangeArrowheads="1"/>
          </p:cNvSpPr>
          <p:nvPr>
            <p:ph type="title"/>
          </p:nvPr>
        </p:nvSpPr>
        <p:spPr>
          <a:ln>
            <a:solidFill>
              <a:srgbClr val="000000"/>
            </a:solidFill>
          </a:ln>
        </p:spPr>
        <p:txBody>
          <a:bodyPr>
            <a:normAutofit fontScale="90000"/>
          </a:bodyPr>
          <a:lstStyle/>
          <a:p>
            <a:pPr eaLnBrk="1" hangingPunct="1"/>
            <a:r>
              <a:rPr lang="en-US" sz="4000" dirty="0" smtClean="0"/>
              <a:t>Standard A-1</a:t>
            </a:r>
            <a:br>
              <a:rPr lang="en-US" sz="4000" dirty="0" smtClean="0"/>
            </a:br>
            <a:r>
              <a:rPr lang="en-US" sz="4000" dirty="0" smtClean="0"/>
              <a:t>Modeling Input Data</a:t>
            </a:r>
          </a:p>
        </p:txBody>
      </p:sp>
      <p:sp>
        <p:nvSpPr>
          <p:cNvPr id="4" name="Rectangle 3"/>
          <p:cNvSpPr/>
          <p:nvPr/>
        </p:nvSpPr>
        <p:spPr>
          <a:xfrm>
            <a:off x="609600" y="5562600"/>
            <a:ext cx="2264146" cy="313932"/>
          </a:xfrm>
          <a:prstGeom prst="rect">
            <a:avLst/>
          </a:prstGeom>
        </p:spPr>
        <p:txBody>
          <a:bodyPr wrap="none">
            <a:spAutoFit/>
          </a:bodyPr>
          <a:lstStyle/>
          <a:p>
            <a:r>
              <a:rPr lang="en-US" dirty="0" smtClean="0"/>
              <a:t>(end of Standard A-1)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457200" y="1905000"/>
            <a:ext cx="8229600" cy="4648200"/>
          </a:xfrm>
          <a:ln>
            <a:noFill/>
          </a:ln>
        </p:spPr>
        <p:txBody>
          <a:bodyPr>
            <a:normAutofit/>
          </a:bodyPr>
          <a:lstStyle/>
          <a:p>
            <a:pPr marL="457200" indent="-457200" eaLnBrk="1" hangingPunct="1">
              <a:buFontTx/>
              <a:buAutoNum type="alphaUcPeriod"/>
            </a:pPr>
            <a:r>
              <a:rPr lang="en-US" sz="1800" b="1" i="1" dirty="0" smtClean="0">
                <a:solidFill>
                  <a:schemeClr val="accent2"/>
                </a:solidFill>
              </a:rPr>
              <a:t>Modeled loss costs and probable maximum loss levels shall reflect all insured wind related damages from storms that reach hurricane strength and produce minimum damaging wind speeds or greater on land in Florida. </a:t>
            </a:r>
          </a:p>
          <a:p>
            <a:pPr eaLnBrk="1" hangingPunct="1">
              <a:lnSpc>
                <a:spcPct val="80000"/>
              </a:lnSpc>
              <a:buFontTx/>
              <a:buNone/>
            </a:pPr>
            <a:endParaRPr lang="en-US" sz="1800" b="1" i="1" dirty="0" smtClean="0">
              <a:solidFill>
                <a:schemeClr val="accent2"/>
              </a:solidFill>
            </a:endParaRPr>
          </a:p>
          <a:p>
            <a:pPr eaLnBrk="1" hangingPunct="1">
              <a:lnSpc>
                <a:spcPct val="80000"/>
              </a:lnSpc>
              <a:buFont typeface="Wingdings" pitchFamily="2" charset="2"/>
              <a:buNone/>
            </a:pPr>
            <a:r>
              <a:rPr lang="en-US" sz="1600" b="1" dirty="0" smtClean="0"/>
              <a:t>Modeled loss costs and PML levels include damages from:</a:t>
            </a:r>
          </a:p>
          <a:p>
            <a:pPr eaLnBrk="1" hangingPunct="1">
              <a:lnSpc>
                <a:spcPct val="80000"/>
              </a:lnSpc>
              <a:buFont typeface="Wingdings" pitchFamily="2" charset="2"/>
              <a:buNone/>
            </a:pPr>
            <a:endParaRPr lang="en-US" sz="1600" b="1" dirty="0" smtClean="0"/>
          </a:p>
          <a:p>
            <a:pPr eaLnBrk="1" hangingPunct="1">
              <a:lnSpc>
                <a:spcPct val="80000"/>
              </a:lnSpc>
              <a:buFont typeface="Wingdings" pitchFamily="2" charset="2"/>
              <a:buChar char="§"/>
            </a:pPr>
            <a:r>
              <a:rPr lang="en-US" sz="1600" b="1" dirty="0" smtClean="0"/>
              <a:t>Hurricanes with landfall in Florida</a:t>
            </a:r>
          </a:p>
          <a:p>
            <a:pPr eaLnBrk="1" hangingPunct="1">
              <a:lnSpc>
                <a:spcPct val="80000"/>
              </a:lnSpc>
              <a:buFont typeface="Wingdings" pitchFamily="2" charset="2"/>
              <a:buChar char="§"/>
            </a:pPr>
            <a:endParaRPr lang="en-US" sz="1600" b="1" dirty="0" smtClean="0"/>
          </a:p>
          <a:p>
            <a:pPr eaLnBrk="1" hangingPunct="1">
              <a:lnSpc>
                <a:spcPct val="80000"/>
              </a:lnSpc>
              <a:buFont typeface="Wingdings" pitchFamily="2" charset="2"/>
              <a:buChar char="§"/>
            </a:pPr>
            <a:r>
              <a:rPr lang="en-US" sz="1600" b="1" dirty="0" smtClean="0"/>
              <a:t>Hurricanes with landfall in neighboring states, but producing open terrain winds of 30 mph or greater in at least one Florida zip code.</a:t>
            </a:r>
          </a:p>
          <a:p>
            <a:pPr eaLnBrk="1" hangingPunct="1">
              <a:lnSpc>
                <a:spcPct val="80000"/>
              </a:lnSpc>
              <a:buFont typeface="Wingdings" pitchFamily="2" charset="2"/>
              <a:buChar char="§"/>
            </a:pPr>
            <a:endParaRPr lang="en-US" sz="1600" b="1" dirty="0" smtClean="0"/>
          </a:p>
          <a:p>
            <a:pPr eaLnBrk="1" hangingPunct="1">
              <a:lnSpc>
                <a:spcPct val="80000"/>
              </a:lnSpc>
              <a:buFont typeface="Wingdings" pitchFamily="2" charset="2"/>
              <a:buChar char="§"/>
            </a:pPr>
            <a:r>
              <a:rPr lang="en-US" sz="1600" b="1" dirty="0" smtClean="0"/>
              <a:t>Non-landfalling hurricanes producing open terrain winds of 30 mph or greater in at least one Florida zip code.</a:t>
            </a:r>
          </a:p>
          <a:p>
            <a:pPr eaLnBrk="1" hangingPunct="1">
              <a:lnSpc>
                <a:spcPct val="80000"/>
              </a:lnSpc>
              <a:buFont typeface="Wingdings" pitchFamily="2" charset="2"/>
              <a:buChar char="§"/>
            </a:pPr>
            <a:endParaRPr lang="en-US" sz="1600" b="1" dirty="0"/>
          </a:p>
          <a:p>
            <a:pPr marL="0" indent="0" eaLnBrk="1" hangingPunct="1">
              <a:lnSpc>
                <a:spcPct val="80000"/>
              </a:lnSpc>
              <a:buNone/>
            </a:pPr>
            <a:r>
              <a:rPr lang="en-US" sz="1600" b="1" dirty="0" smtClean="0"/>
              <a:t> </a:t>
            </a:r>
            <a:r>
              <a:rPr lang="en-US" sz="1400" b="1" dirty="0"/>
              <a:t>(continued on next slide)</a:t>
            </a:r>
          </a:p>
          <a:p>
            <a:pPr eaLnBrk="1" hangingPunct="1">
              <a:lnSpc>
                <a:spcPct val="80000"/>
              </a:lnSpc>
              <a:buFont typeface="Wingdings" pitchFamily="2" charset="2"/>
              <a:buChar char="§"/>
            </a:pPr>
            <a:endParaRPr lang="en-US" sz="1600" b="1" dirty="0" smtClean="0"/>
          </a:p>
          <a:p>
            <a:pPr eaLnBrk="1" hangingPunct="1">
              <a:lnSpc>
                <a:spcPct val="80000"/>
              </a:lnSpc>
              <a:buNone/>
            </a:pPr>
            <a:endParaRPr lang="en-US" sz="1600" b="1" dirty="0" smtClean="0"/>
          </a:p>
          <a:p>
            <a:pPr eaLnBrk="1" hangingPunct="1">
              <a:lnSpc>
                <a:spcPct val="80000"/>
              </a:lnSpc>
              <a:buNone/>
            </a:pPr>
            <a:endParaRPr lang="en-US" sz="1600" b="1" dirty="0" smtClean="0"/>
          </a:p>
          <a:p>
            <a:pPr eaLnBrk="1" hangingPunct="1">
              <a:lnSpc>
                <a:spcPct val="80000"/>
              </a:lnSpc>
              <a:buNone/>
            </a:pPr>
            <a:endParaRPr lang="en-US" sz="1800" b="1" dirty="0" smtClean="0"/>
          </a:p>
        </p:txBody>
      </p:sp>
      <p:sp>
        <p:nvSpPr>
          <p:cNvPr id="4098" name="Rectangle 2"/>
          <p:cNvSpPr>
            <a:spLocks noGrp="1" noChangeArrowheads="1"/>
          </p:cNvSpPr>
          <p:nvPr>
            <p:ph type="title"/>
          </p:nvPr>
        </p:nvSpPr>
        <p:spPr>
          <a:xfrm>
            <a:off x="457200" y="381000"/>
            <a:ext cx="8229600" cy="1295400"/>
          </a:xfrm>
          <a:ln w="3175">
            <a:solidFill>
              <a:srgbClr val="000000"/>
            </a:solidFill>
          </a:ln>
        </p:spPr>
        <p:txBody>
          <a:bodyPr/>
          <a:lstStyle/>
          <a:p>
            <a:pPr eaLnBrk="1" hangingPunct="1"/>
            <a:r>
              <a:rPr lang="en-US" sz="4000" dirty="0" smtClean="0"/>
              <a:t>Standard A-2</a:t>
            </a:r>
            <a:br>
              <a:rPr lang="en-US" sz="4000" dirty="0" smtClean="0"/>
            </a:br>
            <a:r>
              <a:rPr lang="en-US" sz="2800" dirty="0" smtClean="0"/>
              <a:t>Event Definition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254691"/>
          </a:xfrm>
        </p:spPr>
        <p:txBody>
          <a:bodyPr>
            <a:normAutofit fontScale="47500" lnSpcReduction="20000"/>
          </a:bodyPr>
          <a:lstStyle/>
          <a:p>
            <a:pPr marL="0" indent="0">
              <a:buNone/>
            </a:pPr>
            <a:r>
              <a:rPr lang="en-US" sz="2500" b="1" i="1" dirty="0" smtClean="0">
                <a:solidFill>
                  <a:schemeClr val="bg2">
                    <a:lumMod val="50000"/>
                  </a:schemeClr>
                </a:solidFill>
              </a:rPr>
              <a:t>B.</a:t>
            </a:r>
            <a:r>
              <a:rPr lang="en-US" sz="2500" b="1" i="1" dirty="0" smtClean="0">
                <a:solidFill>
                  <a:schemeClr val="accent2"/>
                </a:solidFill>
              </a:rPr>
              <a:t> </a:t>
            </a:r>
            <a:r>
              <a:rPr lang="en-US" sz="2900" b="1" i="1" dirty="0" smtClean="0">
                <a:solidFill>
                  <a:schemeClr val="accent2"/>
                </a:solidFill>
              </a:rPr>
              <a:t>Time </a:t>
            </a:r>
            <a:r>
              <a:rPr lang="en-US" sz="2900" b="1" i="1" dirty="0">
                <a:solidFill>
                  <a:schemeClr val="accent2"/>
                </a:solidFill>
              </a:rPr>
              <a:t>element loss costs shall reflect losses due to infrastructure </a:t>
            </a:r>
            <a:endParaRPr lang="en-US" sz="2900" b="1" i="1" dirty="0" smtClean="0">
              <a:solidFill>
                <a:schemeClr val="accent2"/>
              </a:solidFill>
            </a:endParaRPr>
          </a:p>
          <a:p>
            <a:pPr marL="0" indent="0">
              <a:buNone/>
            </a:pPr>
            <a:r>
              <a:rPr lang="en-US" sz="2900" b="1" i="1" dirty="0">
                <a:solidFill>
                  <a:schemeClr val="accent2"/>
                </a:solidFill>
              </a:rPr>
              <a:t> </a:t>
            </a:r>
            <a:r>
              <a:rPr lang="en-US" sz="2900" b="1" i="1" dirty="0" smtClean="0">
                <a:solidFill>
                  <a:schemeClr val="accent2"/>
                </a:solidFill>
              </a:rPr>
              <a:t>  damage </a:t>
            </a:r>
            <a:r>
              <a:rPr lang="en-US" sz="2900" b="1" i="1" dirty="0">
                <a:solidFill>
                  <a:schemeClr val="accent2"/>
                </a:solidFill>
              </a:rPr>
              <a:t>by a hurricane</a:t>
            </a:r>
            <a:r>
              <a:rPr lang="en-US" sz="2900" b="1" i="1" dirty="0" smtClean="0">
                <a:solidFill>
                  <a:schemeClr val="accent2"/>
                </a:solidFill>
              </a:rPr>
              <a:t>.</a:t>
            </a:r>
          </a:p>
          <a:p>
            <a:pPr marL="0" indent="0">
              <a:buNone/>
            </a:pPr>
            <a:endParaRPr lang="en-US" sz="2600" b="1" i="1" dirty="0">
              <a:solidFill>
                <a:schemeClr val="accent2"/>
              </a:solidFill>
            </a:endParaRPr>
          </a:p>
          <a:p>
            <a:pPr marL="0" indent="0">
              <a:buNone/>
            </a:pPr>
            <a:r>
              <a:rPr lang="en-US" sz="2900" b="1" dirty="0" smtClean="0"/>
              <a:t>   Time </a:t>
            </a:r>
            <a:r>
              <a:rPr lang="en-US" sz="2900" b="1" dirty="0"/>
              <a:t>element losses are calculated as a function of interior damage to the structure</a:t>
            </a:r>
            <a:r>
              <a:rPr lang="en-US" sz="2900" b="1" dirty="0" smtClean="0"/>
              <a:t>.</a:t>
            </a:r>
          </a:p>
          <a:p>
            <a:pPr marL="0" indent="0">
              <a:buNone/>
            </a:pPr>
            <a:endParaRPr lang="en-US" sz="2600" b="1" dirty="0"/>
          </a:p>
          <a:p>
            <a:pPr marL="0" indent="0">
              <a:buNone/>
            </a:pPr>
            <a:r>
              <a:rPr lang="en-US" sz="2900" b="1" dirty="0" smtClean="0"/>
              <a:t>   The </a:t>
            </a:r>
            <a:r>
              <a:rPr lang="en-US" sz="2900" b="1" dirty="0"/>
              <a:t>functions do not explicitly consider claims arising from indirect loss, but Personal </a:t>
            </a:r>
            <a:r>
              <a:rPr lang="en-US" sz="2900" b="1" dirty="0" smtClean="0"/>
              <a:t> </a:t>
            </a:r>
          </a:p>
          <a:p>
            <a:pPr marL="0" indent="0">
              <a:buNone/>
            </a:pPr>
            <a:r>
              <a:rPr lang="en-US" sz="2900" b="1" dirty="0"/>
              <a:t> </a:t>
            </a:r>
            <a:r>
              <a:rPr lang="en-US" sz="2900" b="1" dirty="0" smtClean="0"/>
              <a:t>  Residential </a:t>
            </a:r>
            <a:r>
              <a:rPr lang="en-US" sz="2900" b="1" dirty="0"/>
              <a:t>functions were validated against claim data that would have been impacted </a:t>
            </a:r>
            <a:r>
              <a:rPr lang="en-US" sz="2900" b="1" dirty="0" smtClean="0"/>
              <a:t>by</a:t>
            </a:r>
          </a:p>
          <a:p>
            <a:pPr marL="0" indent="0">
              <a:buNone/>
            </a:pPr>
            <a:r>
              <a:rPr lang="en-US" sz="2900" b="1" dirty="0"/>
              <a:t> </a:t>
            </a:r>
            <a:r>
              <a:rPr lang="en-US" sz="2900" b="1" dirty="0" smtClean="0"/>
              <a:t>  </a:t>
            </a:r>
            <a:r>
              <a:rPr lang="en-US" sz="2900" b="1" dirty="0"/>
              <a:t>both direct and indirect loss. </a:t>
            </a:r>
            <a:endParaRPr lang="en-US" sz="2900" b="1" dirty="0" smtClean="0"/>
          </a:p>
          <a:p>
            <a:pPr marL="0" indent="0">
              <a:buNone/>
            </a:pPr>
            <a:endParaRPr lang="en-US" sz="2600" b="1" dirty="0"/>
          </a:p>
          <a:p>
            <a:pPr marL="0" indent="0">
              <a:buNone/>
            </a:pPr>
            <a:r>
              <a:rPr lang="en-US" sz="2900" b="1" dirty="0" smtClean="0"/>
              <a:t>   Commercial </a:t>
            </a:r>
            <a:r>
              <a:rPr lang="en-US" sz="2900" b="1" dirty="0"/>
              <a:t>Residential functions are judgmental due to lack of claim data for validation.</a:t>
            </a:r>
          </a:p>
          <a:p>
            <a:pPr marL="0" indent="0">
              <a:buNone/>
            </a:pPr>
            <a:endParaRPr lang="en-US" sz="2600" b="1" i="1" dirty="0" smtClean="0">
              <a:solidFill>
                <a:schemeClr val="accent2"/>
              </a:solidFill>
            </a:endParaRPr>
          </a:p>
          <a:p>
            <a:pPr marL="0" indent="0">
              <a:buNone/>
            </a:pPr>
            <a:endParaRPr lang="en-US" sz="1800" b="1" i="1" dirty="0">
              <a:solidFill>
                <a:schemeClr val="accent2"/>
              </a:solidFill>
            </a:endParaRPr>
          </a:p>
          <a:p>
            <a:pPr marL="0" indent="0">
              <a:buNone/>
            </a:pPr>
            <a:endParaRPr lang="en-US" sz="1800" b="1" i="1" dirty="0" smtClean="0">
              <a:solidFill>
                <a:schemeClr val="accent2"/>
              </a:solidFill>
            </a:endParaRPr>
          </a:p>
          <a:p>
            <a:pPr marL="0" indent="0">
              <a:buNone/>
            </a:pPr>
            <a:endParaRPr lang="en-US" sz="1800" b="1" i="1" dirty="0">
              <a:solidFill>
                <a:schemeClr val="accent2"/>
              </a:solidFill>
            </a:endParaRPr>
          </a:p>
          <a:p>
            <a:pPr marL="0" indent="0">
              <a:buNone/>
            </a:pPr>
            <a:endParaRPr lang="en-US" sz="1800" b="1" i="1" dirty="0" smtClean="0">
              <a:solidFill>
                <a:schemeClr val="accent2"/>
              </a:solidFill>
            </a:endParaRPr>
          </a:p>
          <a:p>
            <a:pPr marL="0" indent="0">
              <a:buNone/>
            </a:pPr>
            <a:endParaRPr lang="en-US" sz="1800" b="1" i="1" dirty="0">
              <a:solidFill>
                <a:schemeClr val="accent2"/>
              </a:solidFill>
            </a:endParaRPr>
          </a:p>
          <a:p>
            <a:pPr marL="0" indent="0">
              <a:buNone/>
            </a:pPr>
            <a:endParaRPr lang="en-US" sz="1800" b="1" i="1" dirty="0" smtClean="0">
              <a:solidFill>
                <a:schemeClr val="accent2"/>
              </a:solidFill>
            </a:endParaRPr>
          </a:p>
          <a:p>
            <a:pPr marL="0" indent="0">
              <a:buNone/>
            </a:pPr>
            <a:endParaRPr lang="en-US" sz="1800" b="1" i="1" dirty="0">
              <a:solidFill>
                <a:schemeClr val="accent2"/>
              </a:solidFill>
            </a:endParaRPr>
          </a:p>
          <a:p>
            <a:pPr marL="0" indent="0">
              <a:buNone/>
            </a:pPr>
            <a:endParaRPr lang="en-US" sz="1800" b="1" i="1" dirty="0" smtClean="0">
              <a:solidFill>
                <a:schemeClr val="accent2"/>
              </a:solidFill>
            </a:endParaRPr>
          </a:p>
          <a:p>
            <a:pPr marL="0" indent="0">
              <a:buNone/>
            </a:pPr>
            <a:r>
              <a:rPr lang="en-US" sz="2200" b="1" dirty="0" smtClean="0"/>
              <a:t> </a:t>
            </a:r>
            <a:r>
              <a:rPr lang="en-US" sz="2200" b="1" dirty="0"/>
              <a:t>(end of Standard A-2)</a:t>
            </a:r>
          </a:p>
          <a:p>
            <a:pPr marL="0" indent="0">
              <a:buNone/>
            </a:pPr>
            <a:endParaRPr lang="en-US" sz="1800" b="1" i="1" dirty="0">
              <a:solidFill>
                <a:schemeClr val="accent2"/>
              </a:solidFill>
            </a:endParaRPr>
          </a:p>
          <a:p>
            <a:endParaRPr lang="en-US" dirty="0"/>
          </a:p>
        </p:txBody>
      </p:sp>
      <p:sp>
        <p:nvSpPr>
          <p:cNvPr id="2" name="Title 1"/>
          <p:cNvSpPr>
            <a:spLocks noGrp="1"/>
          </p:cNvSpPr>
          <p:nvPr>
            <p:ph type="title"/>
          </p:nvPr>
        </p:nvSpPr>
        <p:spPr>
          <a:ln>
            <a:solidFill>
              <a:srgbClr val="000000"/>
            </a:solidFill>
          </a:ln>
        </p:spPr>
        <p:txBody>
          <a:bodyPr>
            <a:normAutofit fontScale="90000"/>
          </a:bodyPr>
          <a:lstStyle/>
          <a:p>
            <a:r>
              <a:rPr lang="en-US" sz="4000" dirty="0"/>
              <a:t>Standard A-2</a:t>
            </a:r>
            <a:br>
              <a:rPr lang="en-US" sz="4000" dirty="0"/>
            </a:br>
            <a:r>
              <a:rPr lang="en-US" sz="4000" dirty="0"/>
              <a:t>Event Definition</a:t>
            </a:r>
          </a:p>
        </p:txBody>
      </p:sp>
    </p:spTree>
    <p:extLst>
      <p:ext uri="{BB962C8B-B14F-4D97-AF65-F5344CB8AC3E}">
        <p14:creationId xmlns:p14="http://schemas.microsoft.com/office/powerpoint/2010/main" val="2839194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p:txBody>
          <a:bodyPr>
            <a:normAutofit fontScale="92500" lnSpcReduction="20000"/>
          </a:bodyPr>
          <a:lstStyle/>
          <a:p>
            <a:pPr marL="609600" indent="-609600" eaLnBrk="1" hangingPunct="1">
              <a:buFontTx/>
              <a:buAutoNum type="alphaUcPeriod"/>
            </a:pPr>
            <a:r>
              <a:rPr lang="en-US" sz="2000" b="1" i="1" dirty="0" smtClean="0">
                <a:solidFill>
                  <a:schemeClr val="accent2"/>
                </a:solidFill>
              </a:rPr>
              <a:t>The methods used in the development of building loss costs shall be actuarially sound.</a:t>
            </a:r>
          </a:p>
          <a:p>
            <a:pPr marL="609600" indent="-609600" eaLnBrk="1" hangingPunct="1">
              <a:buFontTx/>
              <a:buNone/>
            </a:pPr>
            <a:endParaRPr lang="en-US" sz="1000" b="1" dirty="0" smtClean="0"/>
          </a:p>
          <a:p>
            <a:pPr marL="609600" indent="-609600" eaLnBrk="1" hangingPunct="1">
              <a:buFontTx/>
              <a:buNone/>
            </a:pPr>
            <a:r>
              <a:rPr lang="en-US" sz="2000" b="1" dirty="0" smtClean="0"/>
              <a:t>        The model estimates building damages by storm using a set of  matrices for Personal Residential,  and a set of curves for Low Rise Commercial Residential.  For Mid-High Rise Commercial Residential the model sums expected damages per story.</a:t>
            </a:r>
          </a:p>
          <a:p>
            <a:pPr marL="609600" indent="-609600" eaLnBrk="1" hangingPunct="1">
              <a:buFontTx/>
              <a:buNone/>
            </a:pPr>
            <a:endParaRPr lang="en-US" sz="2000" b="1" dirty="0"/>
          </a:p>
          <a:p>
            <a:pPr marL="609600" indent="-609600" eaLnBrk="1" hangingPunct="1">
              <a:buFontTx/>
              <a:buNone/>
            </a:pPr>
            <a:r>
              <a:rPr lang="en-US" sz="2000" b="1" dirty="0" smtClean="0"/>
              <a:t>	Resulting  damages are adjusted for policy limits, deductibles and demand surge and aggregated across all storms to determine loss costs.</a:t>
            </a:r>
          </a:p>
          <a:p>
            <a:pPr marL="609600" indent="-609600" eaLnBrk="1" hangingPunct="1">
              <a:buFontTx/>
              <a:buNone/>
            </a:pPr>
            <a:endParaRPr lang="en-US" sz="2000" b="1" dirty="0" smtClean="0"/>
          </a:p>
          <a:p>
            <a:pPr marL="609600" indent="-609600" eaLnBrk="1" hangingPunct="1">
              <a:buFontTx/>
              <a:buNone/>
            </a:pPr>
            <a:endParaRPr lang="en-US" sz="2000" b="1" dirty="0" smtClean="0"/>
          </a:p>
          <a:p>
            <a:pPr marL="609600" indent="-609600" eaLnBrk="1" hangingPunct="1">
              <a:buFontTx/>
              <a:buNone/>
            </a:pPr>
            <a:endParaRPr lang="en-US" sz="2000" b="1" dirty="0" smtClean="0"/>
          </a:p>
          <a:p>
            <a:pPr marL="609600" indent="-609600" eaLnBrk="1" hangingPunct="1">
              <a:buFontTx/>
              <a:buNone/>
            </a:pPr>
            <a:endParaRPr lang="en-US" sz="2000" b="1" dirty="0" smtClean="0"/>
          </a:p>
          <a:p>
            <a:pPr marL="609600" indent="-609600" eaLnBrk="1" hangingPunct="1">
              <a:buFontTx/>
              <a:buNone/>
            </a:pPr>
            <a:endParaRPr lang="en-US" sz="2000" b="1" dirty="0" smtClean="0"/>
          </a:p>
          <a:p>
            <a:pPr marL="609600" indent="-609600" eaLnBrk="1" hangingPunct="1">
              <a:buNone/>
            </a:pPr>
            <a:r>
              <a:rPr lang="en-US" sz="1600" b="1" dirty="0" smtClean="0"/>
              <a:t>(continued on next slide)</a:t>
            </a:r>
          </a:p>
          <a:p>
            <a:pPr marL="609600" indent="-609600" eaLnBrk="1" hangingPunct="1">
              <a:buFontTx/>
              <a:buNone/>
            </a:pPr>
            <a:endParaRPr lang="en-US" sz="2000" b="1" dirty="0" smtClean="0"/>
          </a:p>
          <a:p>
            <a:pPr marL="609600" indent="-609600" eaLnBrk="1" hangingPunct="1">
              <a:buFontTx/>
              <a:buNone/>
            </a:pPr>
            <a:endParaRPr lang="en-US" sz="2400" b="1" dirty="0" smtClean="0"/>
          </a:p>
        </p:txBody>
      </p:sp>
      <p:sp>
        <p:nvSpPr>
          <p:cNvPr id="22530" name="Rectangle 2"/>
          <p:cNvSpPr>
            <a:spLocks noGrp="1" noChangeArrowheads="1"/>
          </p:cNvSpPr>
          <p:nvPr>
            <p:ph type="title"/>
          </p:nvPr>
        </p:nvSpPr>
        <p:spPr>
          <a:ln>
            <a:solidFill>
              <a:srgbClr val="000000"/>
            </a:solidFill>
          </a:ln>
        </p:spPr>
        <p:txBody>
          <a:bodyPr>
            <a:normAutofit fontScale="90000"/>
          </a:bodyPr>
          <a:lstStyle/>
          <a:p>
            <a:pPr eaLnBrk="1" hangingPunct="1"/>
            <a:r>
              <a:rPr lang="en-US" sz="4000" dirty="0" smtClean="0"/>
              <a:t>Standard A-3</a:t>
            </a:r>
            <a:br>
              <a:rPr lang="en-US" sz="4000" dirty="0" smtClean="0"/>
            </a:br>
            <a:r>
              <a:rPr lang="en-US" sz="4000" dirty="0" smtClean="0"/>
              <a:t>Coverages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p:txBody>
          <a:bodyPr>
            <a:normAutofit fontScale="92500" lnSpcReduction="20000"/>
          </a:bodyPr>
          <a:lstStyle/>
          <a:p>
            <a:pPr marL="457200" indent="-457200" eaLnBrk="1" hangingPunct="1">
              <a:buAutoNum type="alphaUcPeriod" startAt="2"/>
            </a:pPr>
            <a:r>
              <a:rPr lang="en-US" sz="2000" b="1" i="1" dirty="0" smtClean="0">
                <a:solidFill>
                  <a:schemeClr val="accent2"/>
                </a:solidFill>
              </a:rPr>
              <a:t>The methods used in the development of appurtenant structure loss costs shall be actuarially sound.</a:t>
            </a:r>
          </a:p>
          <a:p>
            <a:pPr marL="609600" indent="-609600" eaLnBrk="1" hangingPunct="1">
              <a:buFontTx/>
              <a:buNone/>
            </a:pPr>
            <a:endParaRPr lang="en-US" sz="1000" b="1" dirty="0" smtClean="0"/>
          </a:p>
          <a:p>
            <a:pPr marL="609600" indent="-609600" eaLnBrk="1" hangingPunct="1">
              <a:buFontTx/>
              <a:buNone/>
            </a:pPr>
            <a:r>
              <a:rPr lang="en-US" sz="2000" b="1" dirty="0" smtClean="0"/>
              <a:t>        The Personal Residential vulnerability matrix for appurtenant structures assumes a distribution of three types of structures:  slightly, moderately and highly vulnerable and was validated against claim data.</a:t>
            </a:r>
          </a:p>
          <a:p>
            <a:pPr marL="609600" indent="-609600" eaLnBrk="1" hangingPunct="1">
              <a:buFontTx/>
              <a:buNone/>
            </a:pPr>
            <a:endParaRPr lang="en-US" sz="2000" b="1" dirty="0"/>
          </a:p>
          <a:p>
            <a:pPr marL="609600" indent="-609600" eaLnBrk="1" hangingPunct="1">
              <a:buFontTx/>
              <a:buNone/>
            </a:pPr>
            <a:r>
              <a:rPr lang="en-US" sz="2000" b="1" dirty="0" smtClean="0"/>
              <a:t>	For Commercial Residential clubhouses and administration buildings are modeled as additional buildings.  Other structures use the Personal Residential matrix.</a:t>
            </a:r>
          </a:p>
          <a:p>
            <a:pPr marL="609600" indent="-609600" eaLnBrk="1" hangingPunct="1">
              <a:buFontTx/>
              <a:buNone/>
            </a:pPr>
            <a:endParaRPr lang="en-US" sz="2000" b="1" dirty="0" smtClean="0"/>
          </a:p>
          <a:p>
            <a:pPr marL="609600" indent="-609600" eaLnBrk="1" hangingPunct="1">
              <a:buFontTx/>
              <a:buNone/>
            </a:pPr>
            <a:endParaRPr lang="en-US" sz="2000" b="1" dirty="0" smtClean="0"/>
          </a:p>
          <a:p>
            <a:pPr marL="609600" indent="-609600" eaLnBrk="1" hangingPunct="1">
              <a:buFontTx/>
              <a:buNone/>
            </a:pPr>
            <a:endParaRPr lang="en-US" sz="2000" b="1" dirty="0" smtClean="0"/>
          </a:p>
          <a:p>
            <a:pPr marL="609600" indent="-609600" eaLnBrk="1" hangingPunct="1">
              <a:buFontTx/>
              <a:buNone/>
            </a:pPr>
            <a:endParaRPr lang="en-US" sz="2000" b="1" dirty="0" smtClean="0"/>
          </a:p>
          <a:p>
            <a:pPr marL="609600" indent="-609600" eaLnBrk="1" hangingPunct="1">
              <a:buFontTx/>
              <a:buNone/>
            </a:pPr>
            <a:endParaRPr lang="en-US" sz="2000" b="1" dirty="0" smtClean="0"/>
          </a:p>
          <a:p>
            <a:pPr marL="609600" indent="-609600" eaLnBrk="1" hangingPunct="1">
              <a:buNone/>
            </a:pPr>
            <a:r>
              <a:rPr lang="en-US" sz="1600" b="1" dirty="0" smtClean="0"/>
              <a:t>(continued on next slide)</a:t>
            </a:r>
          </a:p>
          <a:p>
            <a:pPr marL="609600" indent="-609600" eaLnBrk="1" hangingPunct="1">
              <a:buFontTx/>
              <a:buNone/>
            </a:pPr>
            <a:endParaRPr lang="en-US" sz="2000" b="1" dirty="0" smtClean="0"/>
          </a:p>
          <a:p>
            <a:pPr marL="609600" indent="-609600" eaLnBrk="1" hangingPunct="1">
              <a:buFontTx/>
              <a:buNone/>
            </a:pPr>
            <a:endParaRPr lang="en-US" sz="2400" b="1" dirty="0" smtClean="0"/>
          </a:p>
        </p:txBody>
      </p:sp>
      <p:sp>
        <p:nvSpPr>
          <p:cNvPr id="22530" name="Rectangle 2"/>
          <p:cNvSpPr>
            <a:spLocks noGrp="1" noChangeArrowheads="1"/>
          </p:cNvSpPr>
          <p:nvPr>
            <p:ph type="title"/>
          </p:nvPr>
        </p:nvSpPr>
        <p:spPr>
          <a:ln>
            <a:solidFill>
              <a:srgbClr val="000000"/>
            </a:solidFill>
          </a:ln>
        </p:spPr>
        <p:txBody>
          <a:bodyPr>
            <a:normAutofit fontScale="90000"/>
          </a:bodyPr>
          <a:lstStyle/>
          <a:p>
            <a:pPr eaLnBrk="1" hangingPunct="1"/>
            <a:r>
              <a:rPr lang="en-US" sz="4000" dirty="0" smtClean="0"/>
              <a:t>Standard A-3</a:t>
            </a:r>
            <a:br>
              <a:rPr lang="en-US" sz="4000" dirty="0" smtClean="0"/>
            </a:br>
            <a:r>
              <a:rPr lang="en-US" sz="4000" dirty="0" smtClean="0"/>
              <a:t>Coverages</a:t>
            </a:r>
          </a:p>
        </p:txBody>
      </p:sp>
    </p:spTree>
    <p:extLst>
      <p:ext uri="{BB962C8B-B14F-4D97-AF65-F5344CB8AC3E}">
        <p14:creationId xmlns:p14="http://schemas.microsoft.com/office/powerpoint/2010/main" val="3191545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p:txBody>
          <a:bodyPr>
            <a:normAutofit fontScale="85000" lnSpcReduction="20000"/>
          </a:bodyPr>
          <a:lstStyle/>
          <a:p>
            <a:pPr marL="457200" indent="-457200" eaLnBrk="1" hangingPunct="1">
              <a:buAutoNum type="alphaUcPeriod" startAt="3"/>
            </a:pPr>
            <a:r>
              <a:rPr lang="en-US" sz="2000" b="1" i="1" dirty="0" smtClean="0">
                <a:solidFill>
                  <a:schemeClr val="accent2"/>
                </a:solidFill>
              </a:rPr>
              <a:t>The methods used in the development of contents loss costs shall </a:t>
            </a:r>
          </a:p>
          <a:p>
            <a:pPr marL="0" indent="0" eaLnBrk="1" hangingPunct="1">
              <a:buNone/>
            </a:pPr>
            <a:r>
              <a:rPr lang="en-US" sz="2000" b="1" i="1" dirty="0">
                <a:solidFill>
                  <a:schemeClr val="accent2"/>
                </a:solidFill>
              </a:rPr>
              <a:t> </a:t>
            </a:r>
            <a:r>
              <a:rPr lang="en-US" sz="2000" b="1" i="1" dirty="0" smtClean="0">
                <a:solidFill>
                  <a:schemeClr val="accent2"/>
                </a:solidFill>
              </a:rPr>
              <a:t>      be actuarially sound.</a:t>
            </a:r>
          </a:p>
          <a:p>
            <a:pPr marL="609600" indent="-609600" eaLnBrk="1" hangingPunct="1">
              <a:buFontTx/>
              <a:buNone/>
            </a:pPr>
            <a:endParaRPr lang="en-US" sz="1000" b="1" dirty="0" smtClean="0"/>
          </a:p>
          <a:p>
            <a:pPr marL="609600" indent="-609600" eaLnBrk="1" hangingPunct="1">
              <a:buFontTx/>
              <a:buNone/>
            </a:pPr>
            <a:r>
              <a:rPr lang="en-US" sz="2000" b="1" dirty="0" smtClean="0"/>
              <a:t>        The damage functions for contents are based on engineering judgment regarding internal damage.   </a:t>
            </a:r>
          </a:p>
          <a:p>
            <a:pPr marL="609600" indent="-609600" eaLnBrk="1" hangingPunct="1">
              <a:buFontTx/>
              <a:buNone/>
            </a:pPr>
            <a:endParaRPr lang="en-US" sz="2000" b="1" dirty="0"/>
          </a:p>
          <a:p>
            <a:pPr marL="609600" indent="-609600" eaLnBrk="1" hangingPunct="1">
              <a:buFontTx/>
              <a:buNone/>
            </a:pPr>
            <a:r>
              <a:rPr lang="en-US" sz="2000" b="1" dirty="0" smtClean="0"/>
              <a:t>        For Personal Residential exposures these empirical functions were validated against claim data for Andrew, Charley and Frances.   </a:t>
            </a:r>
          </a:p>
          <a:p>
            <a:pPr marL="609600" indent="-609600" eaLnBrk="1" hangingPunct="1">
              <a:buFontTx/>
              <a:buNone/>
            </a:pPr>
            <a:endParaRPr lang="en-US" sz="2000" b="1" dirty="0"/>
          </a:p>
          <a:p>
            <a:pPr marL="609600" indent="-609600" eaLnBrk="1" hangingPunct="1">
              <a:buFontTx/>
              <a:buNone/>
            </a:pPr>
            <a:r>
              <a:rPr lang="en-US" sz="2000" b="1" dirty="0" smtClean="0"/>
              <a:t>        Commercial Residential functions are primarily judgmental due to lack of claim data for validation.</a:t>
            </a:r>
          </a:p>
          <a:p>
            <a:pPr marL="609600" indent="-609600" eaLnBrk="1" hangingPunct="1">
              <a:buFontTx/>
              <a:buNone/>
            </a:pPr>
            <a:endParaRPr lang="en-US" sz="2000" b="1" dirty="0" smtClean="0"/>
          </a:p>
          <a:p>
            <a:pPr marL="609600" indent="-609600" eaLnBrk="1" hangingPunct="1">
              <a:buFontTx/>
              <a:buNone/>
            </a:pPr>
            <a:endParaRPr lang="en-US" sz="2000" b="1" dirty="0" smtClean="0"/>
          </a:p>
          <a:p>
            <a:pPr marL="609600" indent="-609600" eaLnBrk="1" hangingPunct="1">
              <a:buFontTx/>
              <a:buNone/>
            </a:pPr>
            <a:endParaRPr lang="en-US" sz="2000" b="1" dirty="0" smtClean="0"/>
          </a:p>
          <a:p>
            <a:pPr marL="609600" indent="-609600" eaLnBrk="1" hangingPunct="1">
              <a:buFontTx/>
              <a:buNone/>
            </a:pPr>
            <a:endParaRPr lang="en-US" sz="2000" b="1" dirty="0" smtClean="0"/>
          </a:p>
          <a:p>
            <a:pPr marL="609600" indent="-609600" eaLnBrk="1" hangingPunct="1">
              <a:buFontTx/>
              <a:buNone/>
            </a:pPr>
            <a:endParaRPr lang="en-US" sz="2000" b="1" dirty="0" smtClean="0"/>
          </a:p>
          <a:p>
            <a:pPr marL="609600" indent="-609600" eaLnBrk="1" hangingPunct="1">
              <a:buNone/>
            </a:pPr>
            <a:r>
              <a:rPr lang="en-US" sz="1600" b="1" dirty="0" smtClean="0"/>
              <a:t>(continued on next slide)</a:t>
            </a:r>
          </a:p>
          <a:p>
            <a:pPr marL="609600" indent="-609600" eaLnBrk="1" hangingPunct="1">
              <a:buFontTx/>
              <a:buNone/>
            </a:pPr>
            <a:endParaRPr lang="en-US" sz="2000" b="1" dirty="0" smtClean="0"/>
          </a:p>
          <a:p>
            <a:pPr marL="609600" indent="-609600" eaLnBrk="1" hangingPunct="1">
              <a:buFontTx/>
              <a:buNone/>
            </a:pPr>
            <a:endParaRPr lang="en-US" sz="2400" b="1" dirty="0" smtClean="0"/>
          </a:p>
        </p:txBody>
      </p:sp>
      <p:sp>
        <p:nvSpPr>
          <p:cNvPr id="22530" name="Rectangle 2"/>
          <p:cNvSpPr>
            <a:spLocks noGrp="1" noChangeArrowheads="1"/>
          </p:cNvSpPr>
          <p:nvPr>
            <p:ph type="title"/>
          </p:nvPr>
        </p:nvSpPr>
        <p:spPr>
          <a:ln>
            <a:solidFill>
              <a:srgbClr val="000000"/>
            </a:solidFill>
          </a:ln>
        </p:spPr>
        <p:txBody>
          <a:bodyPr>
            <a:normAutofit fontScale="90000"/>
          </a:bodyPr>
          <a:lstStyle/>
          <a:p>
            <a:pPr eaLnBrk="1" hangingPunct="1"/>
            <a:r>
              <a:rPr lang="en-US" sz="4000" dirty="0" smtClean="0"/>
              <a:t>Standard A-3</a:t>
            </a:r>
            <a:br>
              <a:rPr lang="en-US" sz="4000" dirty="0" smtClean="0"/>
            </a:br>
            <a:r>
              <a:rPr lang="en-US" sz="4000" dirty="0" smtClean="0"/>
              <a:t>Coverages</a:t>
            </a:r>
          </a:p>
        </p:txBody>
      </p:sp>
    </p:spTree>
    <p:extLst>
      <p:ext uri="{BB962C8B-B14F-4D97-AF65-F5344CB8AC3E}">
        <p14:creationId xmlns:p14="http://schemas.microsoft.com/office/powerpoint/2010/main" val="34019816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p:txBody>
          <a:bodyPr>
            <a:normAutofit lnSpcReduction="10000"/>
          </a:bodyPr>
          <a:lstStyle/>
          <a:p>
            <a:pPr marL="609600" indent="-609600" eaLnBrk="1" hangingPunct="1">
              <a:lnSpc>
                <a:spcPct val="120000"/>
              </a:lnSpc>
              <a:buNone/>
            </a:pPr>
            <a:r>
              <a:rPr lang="en-US" sz="1400" b="1" i="1" dirty="0" smtClean="0">
                <a:solidFill>
                  <a:schemeClr val="bg2">
                    <a:lumMod val="50000"/>
                  </a:schemeClr>
                </a:solidFill>
              </a:rPr>
              <a:t>D.	</a:t>
            </a:r>
            <a:r>
              <a:rPr lang="en-US" sz="2000" b="1" i="1" dirty="0" smtClean="0">
                <a:solidFill>
                  <a:schemeClr val="accent2"/>
                </a:solidFill>
              </a:rPr>
              <a:t>The methods used in the development of time element coverage loss costs shall be actuarially sound.</a:t>
            </a:r>
          </a:p>
          <a:p>
            <a:pPr marL="609600" indent="-609600" eaLnBrk="1" hangingPunct="1">
              <a:lnSpc>
                <a:spcPct val="80000"/>
              </a:lnSpc>
              <a:buFontTx/>
              <a:buNone/>
            </a:pPr>
            <a:endParaRPr lang="en-US" sz="2000" b="1" i="1" dirty="0" smtClean="0">
              <a:solidFill>
                <a:schemeClr val="accent2"/>
              </a:solidFill>
            </a:endParaRPr>
          </a:p>
          <a:p>
            <a:pPr marL="609600" indent="-609600" eaLnBrk="1" hangingPunct="1">
              <a:lnSpc>
                <a:spcPct val="110000"/>
              </a:lnSpc>
              <a:buFontTx/>
              <a:buNone/>
            </a:pPr>
            <a:r>
              <a:rPr lang="en-US" sz="2000" b="1" dirty="0" smtClean="0"/>
              <a:t>       Time element losses are calculated as a function of interior damage to the structure.  </a:t>
            </a:r>
          </a:p>
          <a:p>
            <a:pPr marL="609600" indent="-609600" eaLnBrk="1" hangingPunct="1">
              <a:lnSpc>
                <a:spcPct val="110000"/>
              </a:lnSpc>
              <a:buFontTx/>
              <a:buNone/>
            </a:pPr>
            <a:endParaRPr lang="en-US" sz="2000" b="1" dirty="0"/>
          </a:p>
          <a:p>
            <a:pPr marL="609600" indent="-609600" eaLnBrk="1" hangingPunct="1">
              <a:lnSpc>
                <a:spcPct val="110000"/>
              </a:lnSpc>
              <a:buFontTx/>
              <a:buNone/>
            </a:pPr>
            <a:r>
              <a:rPr lang="en-US" sz="2000" b="1" dirty="0" smtClean="0"/>
              <a:t>       Commercial Residential functions are judgmental due to lack of claim data for validation.</a:t>
            </a:r>
          </a:p>
          <a:p>
            <a:pPr marL="609600" indent="-609600" eaLnBrk="1" hangingPunct="1">
              <a:lnSpc>
                <a:spcPct val="80000"/>
              </a:lnSpc>
              <a:buFontTx/>
              <a:buNone/>
            </a:pPr>
            <a:endParaRPr lang="en-US" sz="1600" b="1" dirty="0" smtClean="0"/>
          </a:p>
          <a:p>
            <a:pPr marL="609600" indent="-609600" eaLnBrk="1" hangingPunct="1">
              <a:lnSpc>
                <a:spcPct val="80000"/>
              </a:lnSpc>
              <a:buFontTx/>
              <a:buNone/>
            </a:pPr>
            <a:endParaRPr lang="en-US" sz="1600" b="1" dirty="0"/>
          </a:p>
          <a:p>
            <a:pPr marL="609600" indent="-609600" eaLnBrk="1" hangingPunct="1">
              <a:lnSpc>
                <a:spcPct val="80000"/>
              </a:lnSpc>
              <a:buFontTx/>
              <a:buNone/>
            </a:pPr>
            <a:endParaRPr lang="en-US" sz="1600" b="1" dirty="0" smtClean="0"/>
          </a:p>
          <a:p>
            <a:pPr marL="609600" indent="-609600" eaLnBrk="1" hangingPunct="1">
              <a:lnSpc>
                <a:spcPct val="80000"/>
              </a:lnSpc>
              <a:buFontTx/>
              <a:buNone/>
            </a:pPr>
            <a:endParaRPr lang="en-US" sz="1600" b="1" dirty="0"/>
          </a:p>
          <a:p>
            <a:pPr marL="609600" indent="-609600" eaLnBrk="1" hangingPunct="1">
              <a:lnSpc>
                <a:spcPct val="80000"/>
              </a:lnSpc>
              <a:buFontTx/>
              <a:buNone/>
            </a:pPr>
            <a:endParaRPr lang="en-US" sz="1600" b="1" dirty="0" smtClean="0"/>
          </a:p>
          <a:p>
            <a:pPr marL="609600" indent="-609600" eaLnBrk="1" hangingPunct="1">
              <a:lnSpc>
                <a:spcPct val="80000"/>
              </a:lnSpc>
              <a:buFontTx/>
              <a:buNone/>
            </a:pPr>
            <a:endParaRPr lang="en-US" sz="1600" b="1" dirty="0" smtClean="0"/>
          </a:p>
          <a:p>
            <a:pPr marL="609600" indent="-609600" eaLnBrk="1" hangingPunct="1">
              <a:lnSpc>
                <a:spcPct val="80000"/>
              </a:lnSpc>
              <a:buNone/>
            </a:pPr>
            <a:r>
              <a:rPr lang="en-US" sz="1600" b="1" dirty="0" smtClean="0"/>
              <a:t>(end of Standard A-3)</a:t>
            </a:r>
          </a:p>
          <a:p>
            <a:pPr marL="609600" indent="-609600" eaLnBrk="1" hangingPunct="1">
              <a:lnSpc>
                <a:spcPct val="80000"/>
              </a:lnSpc>
              <a:buFontTx/>
              <a:buNone/>
            </a:pPr>
            <a:endParaRPr lang="en-US" sz="1600" b="1" dirty="0" smtClean="0"/>
          </a:p>
        </p:txBody>
      </p:sp>
      <p:sp>
        <p:nvSpPr>
          <p:cNvPr id="23554" name="Rectangle 2"/>
          <p:cNvSpPr>
            <a:spLocks noGrp="1" noChangeArrowheads="1"/>
          </p:cNvSpPr>
          <p:nvPr>
            <p:ph type="title"/>
          </p:nvPr>
        </p:nvSpPr>
        <p:spPr>
          <a:ln>
            <a:solidFill>
              <a:srgbClr val="000000"/>
            </a:solidFill>
          </a:ln>
        </p:spPr>
        <p:txBody>
          <a:bodyPr>
            <a:normAutofit fontScale="90000"/>
          </a:bodyPr>
          <a:lstStyle/>
          <a:p>
            <a:pPr eaLnBrk="1" hangingPunct="1"/>
            <a:r>
              <a:rPr lang="en-US" sz="4000" dirty="0" smtClean="0"/>
              <a:t>Standard A-3</a:t>
            </a:r>
            <a:br>
              <a:rPr lang="en-US" sz="4000" dirty="0" smtClean="0"/>
            </a:br>
            <a:r>
              <a:rPr lang="en-US" sz="4000" dirty="0" smtClean="0"/>
              <a:t>Coverages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4034</TotalTime>
  <Words>1207</Words>
  <Application>Microsoft Office PowerPoint</Application>
  <PresentationFormat>On-screen Show (4:3)</PresentationFormat>
  <Paragraphs>328</Paragraphs>
  <Slides>25</Slides>
  <Notes>23</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Concourse</vt:lpstr>
      <vt:lpstr>Florida Public Hurricane  Loss Model  Version 6.2</vt:lpstr>
      <vt:lpstr>Standard A-1 Modeling Input Data</vt:lpstr>
      <vt:lpstr>Standard A-1 Modeling Input Data</vt:lpstr>
      <vt:lpstr>Standard A-2 Event Definition</vt:lpstr>
      <vt:lpstr>Standard A-2 Event Definition</vt:lpstr>
      <vt:lpstr>Standard A-3 Coverages</vt:lpstr>
      <vt:lpstr>Standard A-3 Coverages</vt:lpstr>
      <vt:lpstr>Standard A-3 Coverages</vt:lpstr>
      <vt:lpstr>Standard A-3 Coverages</vt:lpstr>
      <vt:lpstr> Standard A-4 Modeled Loss Cost and Probable Maximum Loss Considerations </vt:lpstr>
      <vt:lpstr> Standard A-4 Modeled Loss Cost and Probable Maximum Loss Considerations </vt:lpstr>
      <vt:lpstr>Standard A-4 Modeled Loss Cost and Probable Maximum Loss Considerations</vt:lpstr>
      <vt:lpstr>Standard A-4 Modeled Loss Cost and Probable Maximum Loss Considerations</vt:lpstr>
      <vt:lpstr>Standard A-4 Modeled Loss Cost and Probable Maximum Loss Considerations</vt:lpstr>
      <vt:lpstr>Standard A-4 Modeled Loss Cost and Probable Maximum Loss Considerations</vt:lpstr>
      <vt:lpstr>Standard A-5 Policy Conditions </vt:lpstr>
      <vt:lpstr>Standard A-5 Policy Conditions</vt:lpstr>
      <vt:lpstr>Standard A-6 Loss Output</vt:lpstr>
      <vt:lpstr>Standard A-6 Loss Output</vt:lpstr>
      <vt:lpstr>Standard A-6 Loss Output</vt:lpstr>
      <vt:lpstr>Standard A-6 Loss Output</vt:lpstr>
      <vt:lpstr>Standard A-6 Loss Output</vt:lpstr>
      <vt:lpstr>Standard A-6 Loss Output</vt:lpstr>
      <vt:lpstr>Standard A-6 Loss Output</vt:lpstr>
      <vt:lpstr>Standard A-6 Loss Output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Florida Public Hurricane  Loss Model v2.6</dc:title>
  <dc:creator>Gail Flannery</dc:creator>
  <cp:lastModifiedBy>owner</cp:lastModifiedBy>
  <cp:revision>270</cp:revision>
  <dcterms:created xsi:type="dcterms:W3CDTF">2007-08-15T16:53:00Z</dcterms:created>
  <dcterms:modified xsi:type="dcterms:W3CDTF">2017-05-03T17:28:53Z</dcterms:modified>
</cp:coreProperties>
</file>